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68" r:id="rId3"/>
    <p:sldId id="269" r:id="rId4"/>
    <p:sldId id="270" r:id="rId5"/>
    <p:sldId id="272" r:id="rId6"/>
    <p:sldId id="257" r:id="rId7"/>
    <p:sldId id="273" r:id="rId8"/>
    <p:sldId id="274" r:id="rId9"/>
    <p:sldId id="275" r:id="rId10"/>
    <p:sldId id="276" r:id="rId11"/>
    <p:sldId id="271" r:id="rId12"/>
    <p:sldId id="258" r:id="rId13"/>
    <p:sldId id="259" r:id="rId14"/>
    <p:sldId id="260" r:id="rId15"/>
    <p:sldId id="262" r:id="rId16"/>
    <p:sldId id="263" r:id="rId17"/>
    <p:sldId id="277" r:id="rId18"/>
    <p:sldId id="265" r:id="rId19"/>
    <p:sldId id="266" r:id="rId20"/>
    <p:sldId id="267" r:id="rId21"/>
    <p:sldId id="27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6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D8F0AE0-1AA0-4C43-9AE8-5BE676E06598}" type="datetimeFigureOut">
              <a:rPr lang="en-GB" smtClean="0"/>
              <a:t>17/06/2019</a:t>
            </a:fld>
            <a:endParaRPr lang="en-GB"/>
          </a:p>
        </p:txBody>
      </p:sp>
      <p:sp>
        <p:nvSpPr>
          <p:cNvPr id="8" name="Slide Number Placeholder 7"/>
          <p:cNvSpPr>
            <a:spLocks noGrp="1"/>
          </p:cNvSpPr>
          <p:nvPr>
            <p:ph type="sldNum" sz="quarter" idx="11"/>
          </p:nvPr>
        </p:nvSpPr>
        <p:spPr/>
        <p:txBody>
          <a:bodyPr/>
          <a:lstStyle/>
          <a:p>
            <a:fld id="{FE00B386-5C02-4C9F-885D-14202934EA82}" type="slidenum">
              <a:rPr lang="en-GB" smtClean="0"/>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8F0AE0-1AA0-4C43-9AE8-5BE676E06598}" type="datetimeFigureOut">
              <a:rPr lang="en-GB" smtClean="0"/>
              <a:t>17/06/2019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00B386-5C02-4C9F-885D-14202934EA82}"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8F0AE0-1AA0-4C43-9AE8-5BE676E06598}" type="datetimeFigureOut">
              <a:rPr lang="en-GB" smtClean="0"/>
              <a:t>17/06/2019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00B386-5C02-4C9F-885D-14202934EA82}"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ED8F0AE0-1AA0-4C43-9AE8-5BE676E06598}" type="datetimeFigureOut">
              <a:rPr lang="en-GB" smtClean="0"/>
              <a:t>17/06/2019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00B386-5C02-4C9F-885D-14202934EA82}"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8F0AE0-1AA0-4C43-9AE8-5BE676E06598}" type="datetimeFigureOut">
              <a:rPr lang="en-GB" smtClean="0"/>
              <a:t>17/06/2019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00B386-5C02-4C9F-885D-14202934EA82}" type="slidenum">
              <a:rPr lang="en-GB" smtClean="0"/>
              <a:t>‹#›</a:t>
            </a:fld>
            <a:endParaRPr lang="en-GB"/>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ED8F0AE0-1AA0-4C43-9AE8-5BE676E06598}" type="datetimeFigureOut">
              <a:rPr lang="en-GB" smtClean="0"/>
              <a:t>17/06/2019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00B386-5C02-4C9F-885D-14202934EA82}" type="slidenum">
              <a:rPr lang="en-GB" smtClean="0"/>
              <a:t>‹#›</a:t>
            </a:fld>
            <a:endParaRPr lang="en-GB"/>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ED8F0AE0-1AA0-4C43-9AE8-5BE676E06598}" type="datetimeFigureOut">
              <a:rPr lang="en-GB" smtClean="0"/>
              <a:t>17/06/2019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E00B386-5C02-4C9F-885D-14202934EA82}" type="slidenum">
              <a:rPr lang="en-GB" smtClean="0"/>
              <a:t>‹#›</a:t>
            </a:fld>
            <a:endParaRPr lang="en-GB"/>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D8F0AE0-1AA0-4C43-9AE8-5BE676E06598}" type="datetimeFigureOut">
              <a:rPr lang="en-GB" smtClean="0"/>
              <a:t>17/06/2019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E00B386-5C02-4C9F-885D-14202934EA82}"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8F0AE0-1AA0-4C43-9AE8-5BE676E06598}" type="datetimeFigureOut">
              <a:rPr lang="en-GB" smtClean="0"/>
              <a:t>17/06/2019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E00B386-5C02-4C9F-885D-14202934EA82}"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8F0AE0-1AA0-4C43-9AE8-5BE676E06598}" type="datetimeFigureOut">
              <a:rPr lang="en-GB" smtClean="0"/>
              <a:t>17/06/2019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00B386-5C02-4C9F-885D-14202934EA82}"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8F0AE0-1AA0-4C43-9AE8-5BE676E06598}" type="datetimeFigureOut">
              <a:rPr lang="en-GB" smtClean="0"/>
              <a:t>17/06/2019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00B386-5C02-4C9F-885D-14202934EA82}"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ED8F0AE0-1AA0-4C43-9AE8-5BE676E06598}" type="datetimeFigureOut">
              <a:rPr lang="en-GB" smtClean="0"/>
              <a:t>17/06/2019</a:t>
            </a:fld>
            <a:endParaRPr lang="en-GB"/>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GB"/>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FE00B386-5C02-4C9F-885D-14202934EA82}" type="slidenum">
              <a:rPr lang="en-GB" smtClean="0"/>
              <a:t>‹#›</a:t>
            </a:fld>
            <a:endParaRPr lang="en-GB"/>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i="1" dirty="0" smtClean="0"/>
              <a:t>Where the Spirit Leads…</a:t>
            </a:r>
            <a:br>
              <a:rPr lang="en-GB" i="1" dirty="0" smtClean="0"/>
            </a:br>
            <a:r>
              <a:rPr lang="en-GB" dirty="0" smtClean="0"/>
              <a:t>A Scriptural Exploration</a:t>
            </a:r>
            <a:endParaRPr lang="en-GB" dirty="0"/>
          </a:p>
        </p:txBody>
      </p:sp>
      <p:sp>
        <p:nvSpPr>
          <p:cNvPr id="3" name="Subtitle 2"/>
          <p:cNvSpPr>
            <a:spLocks noGrp="1"/>
          </p:cNvSpPr>
          <p:nvPr>
            <p:ph type="subTitle" idx="1"/>
          </p:nvPr>
        </p:nvSpPr>
        <p:spPr>
          <a:xfrm>
            <a:off x="1371600" y="4953000"/>
            <a:ext cx="6400800" cy="1500336"/>
          </a:xfrm>
        </p:spPr>
        <p:txBody>
          <a:bodyPr>
            <a:noAutofit/>
          </a:bodyPr>
          <a:lstStyle/>
          <a:p>
            <a:r>
              <a:rPr lang="en-GB" sz="2800" dirty="0" smtClean="0">
                <a:solidFill>
                  <a:schemeClr val="tx1"/>
                </a:solidFill>
              </a:rPr>
              <a:t>Dr Mary Marshall</a:t>
            </a:r>
          </a:p>
          <a:p>
            <a:r>
              <a:rPr lang="en-GB" sz="2800" dirty="0" smtClean="0">
                <a:solidFill>
                  <a:schemeClr val="tx1"/>
                </a:solidFill>
              </a:rPr>
              <a:t>Faculty of Theology and Religion, University of Oxford and St Benet’s Hall.</a:t>
            </a:r>
            <a:endParaRPr lang="en-GB" sz="2800" dirty="0">
              <a:solidFill>
                <a:schemeClr val="tx1"/>
              </a:solidFill>
            </a:endParaRPr>
          </a:p>
        </p:txBody>
      </p:sp>
    </p:spTree>
    <p:extLst>
      <p:ext uri="{BB962C8B-B14F-4D97-AF65-F5344CB8AC3E}">
        <p14:creationId xmlns:p14="http://schemas.microsoft.com/office/powerpoint/2010/main" val="22388415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en-GB" sz="3200" dirty="0" smtClean="0"/>
              <a:t>Setting Apart</a:t>
            </a:r>
            <a:endParaRPr lang="en-GB" dirty="0"/>
          </a:p>
        </p:txBody>
      </p:sp>
      <p:sp>
        <p:nvSpPr>
          <p:cNvPr id="3" name="Content Placeholder 2"/>
          <p:cNvSpPr>
            <a:spLocks noGrp="1"/>
          </p:cNvSpPr>
          <p:nvPr>
            <p:ph idx="1"/>
          </p:nvPr>
        </p:nvSpPr>
        <p:spPr>
          <a:xfrm>
            <a:off x="457200" y="1052736"/>
            <a:ext cx="7715200" cy="5073427"/>
          </a:xfrm>
        </p:spPr>
        <p:txBody>
          <a:bodyPr>
            <a:normAutofit/>
          </a:bodyPr>
          <a:lstStyle/>
          <a:p>
            <a:pPr marL="0" indent="0" algn="just">
              <a:buNone/>
            </a:pPr>
            <a:r>
              <a:rPr lang="en-GB" sz="2800" b="1" dirty="0" smtClean="0">
                <a:solidFill>
                  <a:schemeClr val="tx1"/>
                </a:solidFill>
              </a:rPr>
              <a:t>Spirit and Election</a:t>
            </a:r>
          </a:p>
          <a:p>
            <a:pPr marL="0" indent="0" algn="just">
              <a:buNone/>
            </a:pPr>
            <a:endParaRPr lang="en-GB" sz="2800" u="sng" dirty="0" smtClean="0">
              <a:solidFill>
                <a:schemeClr val="tx1"/>
              </a:solidFill>
            </a:endParaRPr>
          </a:p>
          <a:p>
            <a:pPr marL="355600" indent="0" algn="just">
              <a:buNone/>
            </a:pPr>
            <a:r>
              <a:rPr lang="en-GB" sz="2800" dirty="0">
                <a:solidFill>
                  <a:schemeClr val="tx1"/>
                </a:solidFill>
              </a:rPr>
              <a:t>For we know, brothers and sisters beloved by God, that he has </a:t>
            </a:r>
            <a:r>
              <a:rPr lang="en-GB" sz="2800" i="1" u="sng" dirty="0">
                <a:solidFill>
                  <a:schemeClr val="tx1"/>
                </a:solidFill>
              </a:rPr>
              <a:t>chosen</a:t>
            </a:r>
            <a:r>
              <a:rPr lang="en-GB" sz="2800" dirty="0">
                <a:solidFill>
                  <a:schemeClr val="tx1"/>
                </a:solidFill>
              </a:rPr>
              <a:t> you, because our message of the gospel came to you not in word only, but also in power and in the Holy Spirit and with full </a:t>
            </a:r>
            <a:r>
              <a:rPr lang="en-GB" sz="2800" dirty="0" smtClean="0">
                <a:solidFill>
                  <a:schemeClr val="tx1"/>
                </a:solidFill>
              </a:rPr>
              <a:t>conviction. (1 </a:t>
            </a:r>
            <a:r>
              <a:rPr lang="en-GB" sz="2800" dirty="0" err="1" smtClean="0">
                <a:solidFill>
                  <a:schemeClr val="tx1"/>
                </a:solidFill>
              </a:rPr>
              <a:t>Thess</a:t>
            </a:r>
            <a:r>
              <a:rPr lang="en-GB" sz="2800" dirty="0" smtClean="0">
                <a:solidFill>
                  <a:schemeClr val="tx1"/>
                </a:solidFill>
              </a:rPr>
              <a:t> 1:4-5)</a:t>
            </a:r>
            <a:endParaRPr lang="en-GB" sz="2800" dirty="0">
              <a:solidFill>
                <a:schemeClr val="tx1"/>
              </a:solidFill>
            </a:endParaRPr>
          </a:p>
        </p:txBody>
      </p:sp>
    </p:spTree>
    <p:extLst>
      <p:ext uri="{BB962C8B-B14F-4D97-AF65-F5344CB8AC3E}">
        <p14:creationId xmlns:p14="http://schemas.microsoft.com/office/powerpoint/2010/main" val="7895777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80728"/>
          </a:xfrm>
        </p:spPr>
        <p:txBody>
          <a:bodyPr/>
          <a:lstStyle/>
          <a:p>
            <a:r>
              <a:rPr lang="en-GB" dirty="0" smtClean="0"/>
              <a:t>Empowerment</a:t>
            </a:r>
            <a:endParaRPr lang="en-GB" dirty="0"/>
          </a:p>
        </p:txBody>
      </p:sp>
      <p:sp>
        <p:nvSpPr>
          <p:cNvPr id="3" name="Content Placeholder 2"/>
          <p:cNvSpPr>
            <a:spLocks noGrp="1"/>
          </p:cNvSpPr>
          <p:nvPr>
            <p:ph idx="1"/>
          </p:nvPr>
        </p:nvSpPr>
        <p:spPr/>
        <p:txBody>
          <a:bodyPr>
            <a:normAutofit/>
          </a:bodyPr>
          <a:lstStyle/>
          <a:p>
            <a:pPr marL="0" indent="0">
              <a:buNone/>
            </a:pPr>
            <a:r>
              <a:rPr lang="en-GB" sz="2800" b="1" dirty="0" smtClean="0">
                <a:solidFill>
                  <a:schemeClr val="tx1"/>
                </a:solidFill>
              </a:rPr>
              <a:t>Elijah and Elisha</a:t>
            </a:r>
          </a:p>
          <a:p>
            <a:r>
              <a:rPr lang="en-GB" sz="2800" dirty="0">
                <a:solidFill>
                  <a:schemeClr val="tx1"/>
                </a:solidFill>
              </a:rPr>
              <a:t>Elijah said to Elisha, “Tell me what I may do for you, before I am taken from you.” Elisha said, “Please let me inherit a double share of </a:t>
            </a:r>
            <a:r>
              <a:rPr lang="en-GB" sz="2800" i="1" dirty="0">
                <a:solidFill>
                  <a:schemeClr val="tx1"/>
                </a:solidFill>
              </a:rPr>
              <a:t>your</a:t>
            </a:r>
            <a:r>
              <a:rPr lang="en-GB" sz="2800" dirty="0">
                <a:solidFill>
                  <a:schemeClr val="tx1"/>
                </a:solidFill>
              </a:rPr>
              <a:t> spirit</a:t>
            </a:r>
            <a:r>
              <a:rPr lang="en-GB" sz="2800" dirty="0" smtClean="0">
                <a:solidFill>
                  <a:schemeClr val="tx1"/>
                </a:solidFill>
              </a:rPr>
              <a:t>.” (2 Kgs 2:9)</a:t>
            </a:r>
          </a:p>
          <a:p>
            <a:pPr marL="0" indent="0">
              <a:buNone/>
            </a:pPr>
            <a:endParaRPr lang="en-GB" sz="2800" dirty="0">
              <a:solidFill>
                <a:schemeClr val="tx1"/>
              </a:solidFill>
            </a:endParaRPr>
          </a:p>
          <a:p>
            <a:r>
              <a:rPr lang="en-GB" sz="2800" dirty="0">
                <a:solidFill>
                  <a:schemeClr val="tx1"/>
                </a:solidFill>
              </a:rPr>
              <a:t>When the company of prophets who were at Jericho saw him at a distance, they declared, “The spirit of Elijah rests on Elisha</a:t>
            </a:r>
            <a:r>
              <a:rPr lang="en-GB" sz="2800" dirty="0" smtClean="0">
                <a:solidFill>
                  <a:schemeClr val="tx1"/>
                </a:solidFill>
              </a:rPr>
              <a:t>.” (2 Kgs 2:15)</a:t>
            </a:r>
            <a:endParaRPr lang="en-GB" sz="2800" dirty="0">
              <a:solidFill>
                <a:schemeClr val="tx1"/>
              </a:solidFill>
            </a:endParaRPr>
          </a:p>
          <a:p>
            <a:pPr marL="0" indent="0">
              <a:buNone/>
            </a:pPr>
            <a:endParaRPr lang="en-GB" dirty="0"/>
          </a:p>
        </p:txBody>
      </p:sp>
    </p:spTree>
    <p:extLst>
      <p:ext uri="{BB962C8B-B14F-4D97-AF65-F5344CB8AC3E}">
        <p14:creationId xmlns:p14="http://schemas.microsoft.com/office/powerpoint/2010/main" val="4625628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en-GB" sz="3200" dirty="0" smtClean="0"/>
              <a:t>Empowerment</a:t>
            </a:r>
            <a:endParaRPr lang="en-GB" dirty="0"/>
          </a:p>
        </p:txBody>
      </p:sp>
      <p:sp>
        <p:nvSpPr>
          <p:cNvPr id="3" name="Content Placeholder 2"/>
          <p:cNvSpPr>
            <a:spLocks noGrp="1"/>
          </p:cNvSpPr>
          <p:nvPr>
            <p:ph idx="1"/>
          </p:nvPr>
        </p:nvSpPr>
        <p:spPr>
          <a:xfrm>
            <a:off x="467544" y="1196752"/>
            <a:ext cx="8229600" cy="4929411"/>
          </a:xfrm>
        </p:spPr>
        <p:txBody>
          <a:bodyPr>
            <a:noAutofit/>
          </a:bodyPr>
          <a:lstStyle/>
          <a:p>
            <a:pPr marL="0" indent="0">
              <a:buNone/>
            </a:pPr>
            <a:r>
              <a:rPr lang="en-GB" sz="2800" b="1" dirty="0" smtClean="0">
                <a:solidFill>
                  <a:schemeClr val="tx1"/>
                </a:solidFill>
              </a:rPr>
              <a:t>Charismatic judges and prophets</a:t>
            </a:r>
          </a:p>
          <a:p>
            <a:r>
              <a:rPr lang="en-GB" sz="2800" dirty="0">
                <a:solidFill>
                  <a:schemeClr val="tx1"/>
                </a:solidFill>
              </a:rPr>
              <a:t>the spirit of the Lord rushed on [Samson], and the ropes that were on his arms became like flax that has caught fire, and his bonds melted off his hands. </a:t>
            </a:r>
            <a:r>
              <a:rPr lang="en-GB" sz="2800" dirty="0" smtClean="0">
                <a:solidFill>
                  <a:schemeClr val="tx1"/>
                </a:solidFill>
              </a:rPr>
              <a:t>Then </a:t>
            </a:r>
            <a:r>
              <a:rPr lang="en-GB" sz="2800" dirty="0">
                <a:solidFill>
                  <a:schemeClr val="tx1"/>
                </a:solidFill>
              </a:rPr>
              <a:t>he found a fresh jawbone of a donkey, reached down and took it, and with it he killed a thousand men. (Judg. 15:14-15)</a:t>
            </a:r>
          </a:p>
          <a:p>
            <a:r>
              <a:rPr lang="en-GB" sz="2800" dirty="0">
                <a:solidFill>
                  <a:schemeClr val="tx1"/>
                </a:solidFill>
              </a:rPr>
              <a:t>And the spirit of God came upon Saul in power when he heard these words, and his anger was greatly kindled. </a:t>
            </a:r>
            <a:r>
              <a:rPr lang="en-GB" sz="2800" dirty="0" smtClean="0">
                <a:solidFill>
                  <a:schemeClr val="tx1"/>
                </a:solidFill>
              </a:rPr>
              <a:t>He </a:t>
            </a:r>
            <a:r>
              <a:rPr lang="en-GB" sz="2800" dirty="0">
                <a:solidFill>
                  <a:schemeClr val="tx1"/>
                </a:solidFill>
              </a:rPr>
              <a:t>took a yoke of oxen, and cut them in </a:t>
            </a:r>
            <a:r>
              <a:rPr lang="en-GB" sz="2800" dirty="0" smtClean="0">
                <a:solidFill>
                  <a:schemeClr val="tx1"/>
                </a:solidFill>
              </a:rPr>
              <a:t>pieces. </a:t>
            </a:r>
            <a:r>
              <a:rPr lang="en-GB" sz="2800" dirty="0">
                <a:solidFill>
                  <a:schemeClr val="tx1"/>
                </a:solidFill>
              </a:rPr>
              <a:t>(1 Sam 11:6-7</a:t>
            </a:r>
            <a:r>
              <a:rPr lang="en-GB" sz="2800" dirty="0" smtClean="0">
                <a:solidFill>
                  <a:schemeClr val="tx1"/>
                </a:solidFill>
              </a:rPr>
              <a:t>)</a:t>
            </a:r>
            <a:endParaRPr lang="en-GB" sz="2800" dirty="0">
              <a:solidFill>
                <a:schemeClr val="tx1"/>
              </a:solidFill>
            </a:endParaRPr>
          </a:p>
        </p:txBody>
      </p:sp>
    </p:spTree>
    <p:extLst>
      <p:ext uri="{BB962C8B-B14F-4D97-AF65-F5344CB8AC3E}">
        <p14:creationId xmlns:p14="http://schemas.microsoft.com/office/powerpoint/2010/main" val="40079309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GB" sz="3200" dirty="0" smtClean="0"/>
              <a:t>Empowerment</a:t>
            </a:r>
            <a:endParaRPr lang="en-GB" dirty="0"/>
          </a:p>
        </p:txBody>
      </p:sp>
      <p:sp>
        <p:nvSpPr>
          <p:cNvPr id="3" name="Content Placeholder 2"/>
          <p:cNvSpPr>
            <a:spLocks noGrp="1"/>
          </p:cNvSpPr>
          <p:nvPr>
            <p:ph idx="1"/>
          </p:nvPr>
        </p:nvSpPr>
        <p:spPr>
          <a:xfrm>
            <a:off x="457200" y="1196752"/>
            <a:ext cx="8229600" cy="4929411"/>
          </a:xfrm>
        </p:spPr>
        <p:txBody>
          <a:bodyPr>
            <a:noAutofit/>
          </a:bodyPr>
          <a:lstStyle/>
          <a:p>
            <a:pPr marL="0" indent="0">
              <a:buNone/>
            </a:pPr>
            <a:r>
              <a:rPr lang="en-GB" sz="2800" b="1" dirty="0" smtClean="0">
                <a:solidFill>
                  <a:schemeClr val="tx1"/>
                </a:solidFill>
              </a:rPr>
              <a:t>Charismatic judges and prophets</a:t>
            </a:r>
          </a:p>
          <a:p>
            <a:pPr marL="0" indent="0">
              <a:buNone/>
            </a:pPr>
            <a:endParaRPr lang="en-GB" sz="2800" dirty="0" smtClean="0">
              <a:solidFill>
                <a:schemeClr val="tx1"/>
              </a:solidFill>
            </a:endParaRPr>
          </a:p>
          <a:p>
            <a:pPr marL="0" indent="0">
              <a:buNone/>
            </a:pPr>
            <a:r>
              <a:rPr lang="en-GB" sz="2800" dirty="0" smtClean="0">
                <a:solidFill>
                  <a:schemeClr val="tx1"/>
                </a:solidFill>
              </a:rPr>
              <a:t>The spirit of God possessed [Saul], and he fell into a prophetic frenzy along with them. When all who knew him before saw how he prophesied with the prophets, the people said to one another, “What has come over the son of Kish? Is Saul also among the prophets? (1 Sam 10:10-11)</a:t>
            </a:r>
            <a:endParaRPr lang="en-GB" sz="2800" dirty="0">
              <a:solidFill>
                <a:schemeClr val="tx1"/>
              </a:solidFill>
            </a:endParaRPr>
          </a:p>
        </p:txBody>
      </p:sp>
    </p:spTree>
    <p:extLst>
      <p:ext uri="{BB962C8B-B14F-4D97-AF65-F5344CB8AC3E}">
        <p14:creationId xmlns:p14="http://schemas.microsoft.com/office/powerpoint/2010/main" val="17258373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en-GB" sz="3200" dirty="0" smtClean="0"/>
              <a:t>Empowerment</a:t>
            </a:r>
            <a:endParaRPr lang="en-GB" dirty="0"/>
          </a:p>
        </p:txBody>
      </p:sp>
      <p:sp>
        <p:nvSpPr>
          <p:cNvPr id="3" name="Content Placeholder 2"/>
          <p:cNvSpPr>
            <a:spLocks noGrp="1"/>
          </p:cNvSpPr>
          <p:nvPr>
            <p:ph idx="1"/>
          </p:nvPr>
        </p:nvSpPr>
        <p:spPr>
          <a:xfrm>
            <a:off x="467544" y="1124744"/>
            <a:ext cx="8229600" cy="4968552"/>
          </a:xfrm>
        </p:spPr>
        <p:txBody>
          <a:bodyPr>
            <a:normAutofit fontScale="92500" lnSpcReduction="20000"/>
          </a:bodyPr>
          <a:lstStyle/>
          <a:p>
            <a:pPr marL="0" indent="0">
              <a:buNone/>
            </a:pPr>
            <a:r>
              <a:rPr lang="en-GB" sz="2800" b="1" dirty="0" smtClean="0">
                <a:solidFill>
                  <a:schemeClr val="tx1"/>
                </a:solidFill>
              </a:rPr>
              <a:t>Baptism in the Holy Spirit</a:t>
            </a:r>
          </a:p>
          <a:p>
            <a:pPr marL="0" indent="0">
              <a:buNone/>
            </a:pPr>
            <a:endParaRPr lang="en-GB" sz="2800" u="sng" dirty="0" smtClean="0">
              <a:solidFill>
                <a:schemeClr val="tx1"/>
              </a:solidFill>
            </a:endParaRPr>
          </a:p>
          <a:p>
            <a:r>
              <a:rPr lang="en-GB" sz="3000" dirty="0" smtClean="0">
                <a:solidFill>
                  <a:schemeClr val="tx1"/>
                </a:solidFill>
              </a:rPr>
              <a:t>I </a:t>
            </a:r>
            <a:r>
              <a:rPr lang="en-GB" sz="3000" dirty="0">
                <a:solidFill>
                  <a:schemeClr val="tx1"/>
                </a:solidFill>
              </a:rPr>
              <a:t>am sending upon you what my Father promised; so stay here in the city until you have been clothed with power from on high. </a:t>
            </a:r>
            <a:r>
              <a:rPr lang="en-GB" sz="3000" dirty="0" smtClean="0">
                <a:solidFill>
                  <a:schemeClr val="tx1"/>
                </a:solidFill>
              </a:rPr>
              <a:t>(Lk 24:49)</a:t>
            </a:r>
          </a:p>
          <a:p>
            <a:pPr marL="0" indent="0">
              <a:buNone/>
            </a:pPr>
            <a:endParaRPr lang="en-GB" sz="3000" dirty="0">
              <a:solidFill>
                <a:schemeClr val="tx1"/>
              </a:solidFill>
            </a:endParaRPr>
          </a:p>
          <a:p>
            <a:r>
              <a:rPr lang="en-GB" sz="3000" dirty="0" smtClean="0">
                <a:solidFill>
                  <a:schemeClr val="tx1"/>
                </a:solidFill>
              </a:rPr>
              <a:t>John </a:t>
            </a:r>
            <a:r>
              <a:rPr lang="en-GB" sz="3000" dirty="0">
                <a:solidFill>
                  <a:schemeClr val="tx1"/>
                </a:solidFill>
              </a:rPr>
              <a:t>baptized with water, but you will be baptized with the Holy Spirit not many days from now….But you will receive power when the Holy Spirit has come upon you; and you will be my witnesses in Jerusalem, in all Judea and Samaria, and to the ends of the earth</a:t>
            </a:r>
            <a:r>
              <a:rPr lang="en-GB" sz="3000" dirty="0" smtClean="0">
                <a:solidFill>
                  <a:schemeClr val="tx1"/>
                </a:solidFill>
              </a:rPr>
              <a:t>. (Ac 1:5…8)</a:t>
            </a:r>
            <a:endParaRPr lang="en-GB" sz="3000" dirty="0">
              <a:solidFill>
                <a:schemeClr val="tx1"/>
              </a:solidFill>
            </a:endParaRPr>
          </a:p>
          <a:p>
            <a:pPr marL="0" indent="0">
              <a:buNone/>
            </a:pPr>
            <a:endParaRPr lang="en-GB" sz="3000" u="sng" dirty="0"/>
          </a:p>
        </p:txBody>
      </p:sp>
    </p:spTree>
    <p:extLst>
      <p:ext uri="{BB962C8B-B14F-4D97-AF65-F5344CB8AC3E}">
        <p14:creationId xmlns:p14="http://schemas.microsoft.com/office/powerpoint/2010/main" val="36405576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lstStyle/>
          <a:p>
            <a:r>
              <a:rPr lang="en-GB" sz="3200" dirty="0" smtClean="0"/>
              <a:t>Empowerment</a:t>
            </a:r>
            <a:endParaRPr lang="en-GB" dirty="0"/>
          </a:p>
        </p:txBody>
      </p:sp>
      <p:sp>
        <p:nvSpPr>
          <p:cNvPr id="3" name="Content Placeholder 2"/>
          <p:cNvSpPr>
            <a:spLocks noGrp="1"/>
          </p:cNvSpPr>
          <p:nvPr>
            <p:ph idx="1"/>
          </p:nvPr>
        </p:nvSpPr>
        <p:spPr>
          <a:xfrm>
            <a:off x="467544" y="1052736"/>
            <a:ext cx="8229600" cy="4525963"/>
          </a:xfrm>
        </p:spPr>
        <p:txBody>
          <a:bodyPr>
            <a:normAutofit/>
          </a:bodyPr>
          <a:lstStyle/>
          <a:p>
            <a:pPr marL="0" indent="0">
              <a:buNone/>
            </a:pPr>
            <a:r>
              <a:rPr lang="en-GB" sz="2800" b="1" dirty="0" smtClean="0">
                <a:solidFill>
                  <a:schemeClr val="tx1"/>
                </a:solidFill>
              </a:rPr>
              <a:t>The Spirit and Speech in Acts</a:t>
            </a:r>
          </a:p>
          <a:p>
            <a:pPr marL="0" indent="0">
              <a:buNone/>
            </a:pPr>
            <a:endParaRPr lang="en-GB" sz="2800" u="sng" dirty="0" smtClean="0">
              <a:solidFill>
                <a:schemeClr val="tx1"/>
              </a:solidFill>
            </a:endParaRPr>
          </a:p>
          <a:p>
            <a:r>
              <a:rPr lang="en-GB" sz="2800" dirty="0">
                <a:solidFill>
                  <a:schemeClr val="tx1"/>
                </a:solidFill>
              </a:rPr>
              <a:t>they could not withstand the wisdom and the Spirit with which </a:t>
            </a:r>
            <a:r>
              <a:rPr lang="en-GB" sz="2800" dirty="0" smtClean="0">
                <a:solidFill>
                  <a:schemeClr val="tx1"/>
                </a:solidFill>
              </a:rPr>
              <a:t>[Stephen] spoke</a:t>
            </a:r>
            <a:r>
              <a:rPr lang="en-GB" sz="2800" dirty="0">
                <a:solidFill>
                  <a:schemeClr val="tx1"/>
                </a:solidFill>
              </a:rPr>
              <a:t>. (6:10</a:t>
            </a:r>
            <a:r>
              <a:rPr lang="en-GB" sz="2800" dirty="0" smtClean="0">
                <a:solidFill>
                  <a:schemeClr val="tx1"/>
                </a:solidFill>
              </a:rPr>
              <a:t>).</a:t>
            </a:r>
          </a:p>
          <a:p>
            <a:pPr marL="0" indent="0">
              <a:buNone/>
            </a:pPr>
            <a:endParaRPr lang="en-GB" sz="2800" dirty="0">
              <a:solidFill>
                <a:schemeClr val="tx1"/>
              </a:solidFill>
            </a:endParaRPr>
          </a:p>
          <a:p>
            <a:r>
              <a:rPr lang="en-GB" sz="2800" dirty="0" smtClean="0">
                <a:solidFill>
                  <a:schemeClr val="tx1"/>
                </a:solidFill>
              </a:rPr>
              <a:t>While </a:t>
            </a:r>
            <a:r>
              <a:rPr lang="en-GB" sz="2800" dirty="0">
                <a:solidFill>
                  <a:schemeClr val="tx1"/>
                </a:solidFill>
              </a:rPr>
              <a:t>Peter was still thinking about the vision, the Spirit said to him, “Look, three men are searching for you. (</a:t>
            </a:r>
            <a:r>
              <a:rPr lang="en-GB" sz="2800" dirty="0" smtClean="0">
                <a:solidFill>
                  <a:schemeClr val="tx1"/>
                </a:solidFill>
              </a:rPr>
              <a:t>10:19 </a:t>
            </a:r>
            <a:r>
              <a:rPr lang="en-GB" sz="2800" dirty="0" err="1" smtClean="0">
                <a:solidFill>
                  <a:schemeClr val="tx1"/>
                </a:solidFill>
              </a:rPr>
              <a:t>cf</a:t>
            </a:r>
            <a:r>
              <a:rPr lang="en-GB" sz="2800" dirty="0" smtClean="0">
                <a:solidFill>
                  <a:schemeClr val="tx1"/>
                </a:solidFill>
              </a:rPr>
              <a:t> 8:29; 11:12; 13:2).</a:t>
            </a:r>
            <a:endParaRPr lang="en-GB" sz="2800" dirty="0">
              <a:solidFill>
                <a:schemeClr val="tx1"/>
              </a:solidFill>
            </a:endParaRPr>
          </a:p>
          <a:p>
            <a:pPr marL="0" indent="0">
              <a:buNone/>
            </a:pPr>
            <a:endParaRPr lang="en-GB" u="sng" dirty="0"/>
          </a:p>
        </p:txBody>
      </p:sp>
    </p:spTree>
    <p:extLst>
      <p:ext uri="{BB962C8B-B14F-4D97-AF65-F5344CB8AC3E}">
        <p14:creationId xmlns:p14="http://schemas.microsoft.com/office/powerpoint/2010/main" val="6216507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en-GB" sz="3200" dirty="0" smtClean="0"/>
              <a:t>Empowerment</a:t>
            </a:r>
            <a:endParaRPr lang="en-GB" dirty="0"/>
          </a:p>
        </p:txBody>
      </p:sp>
      <p:sp>
        <p:nvSpPr>
          <p:cNvPr id="3" name="Content Placeholder 2"/>
          <p:cNvSpPr>
            <a:spLocks noGrp="1"/>
          </p:cNvSpPr>
          <p:nvPr>
            <p:ph idx="1"/>
          </p:nvPr>
        </p:nvSpPr>
        <p:spPr>
          <a:xfrm>
            <a:off x="457200" y="980728"/>
            <a:ext cx="8229600" cy="5472608"/>
          </a:xfrm>
        </p:spPr>
        <p:txBody>
          <a:bodyPr>
            <a:normAutofit/>
          </a:bodyPr>
          <a:lstStyle/>
          <a:p>
            <a:pPr marL="0" indent="0">
              <a:buNone/>
            </a:pPr>
            <a:r>
              <a:rPr lang="en-GB" sz="2800" b="1" dirty="0" smtClean="0">
                <a:solidFill>
                  <a:schemeClr val="tx1"/>
                </a:solidFill>
              </a:rPr>
              <a:t>The Spirit and relocation in Acts</a:t>
            </a:r>
          </a:p>
          <a:p>
            <a:pPr marL="0" indent="0">
              <a:buNone/>
            </a:pPr>
            <a:endParaRPr lang="en-GB" u="sng" dirty="0" smtClean="0">
              <a:solidFill>
                <a:schemeClr val="tx1"/>
              </a:solidFill>
            </a:endParaRPr>
          </a:p>
          <a:p>
            <a:r>
              <a:rPr lang="en-GB" sz="2800" dirty="0" smtClean="0">
                <a:solidFill>
                  <a:schemeClr val="tx1"/>
                </a:solidFill>
                <a:latin typeface="+mn-lt"/>
              </a:rPr>
              <a:t>When </a:t>
            </a:r>
            <a:r>
              <a:rPr lang="en-GB" sz="2800" dirty="0">
                <a:solidFill>
                  <a:schemeClr val="tx1"/>
                </a:solidFill>
                <a:latin typeface="+mn-lt"/>
              </a:rPr>
              <a:t>they came up out of the water, the Spirit of the Lord snatched Philip away; the eunuch saw him no more, and went on his way rejoicing. </a:t>
            </a:r>
            <a:r>
              <a:rPr lang="en-GB" sz="2800" dirty="0" smtClean="0">
                <a:solidFill>
                  <a:schemeClr val="tx1"/>
                </a:solidFill>
                <a:latin typeface="+mn-lt"/>
              </a:rPr>
              <a:t>(Ac 8:39</a:t>
            </a:r>
            <a:r>
              <a:rPr lang="en-GB" sz="2800" dirty="0">
                <a:solidFill>
                  <a:schemeClr val="tx1"/>
                </a:solidFill>
                <a:latin typeface="+mn-lt"/>
              </a:rPr>
              <a:t>)</a:t>
            </a:r>
          </a:p>
          <a:p>
            <a:r>
              <a:rPr lang="en-GB" sz="2800" dirty="0" smtClean="0">
                <a:solidFill>
                  <a:schemeClr val="tx1"/>
                </a:solidFill>
                <a:latin typeface="+mn-lt"/>
              </a:rPr>
              <a:t>So</a:t>
            </a:r>
            <a:r>
              <a:rPr lang="en-GB" sz="2800" dirty="0">
                <a:solidFill>
                  <a:schemeClr val="tx1"/>
                </a:solidFill>
                <a:latin typeface="+mn-lt"/>
              </a:rPr>
              <a:t>, being sent out by the Holy Spirit, they went down to Seleucia; and from there they sailed to Cyprus. </a:t>
            </a:r>
            <a:r>
              <a:rPr lang="en-GB" sz="2800" dirty="0" smtClean="0">
                <a:solidFill>
                  <a:schemeClr val="tx1"/>
                </a:solidFill>
                <a:latin typeface="+mn-lt"/>
              </a:rPr>
              <a:t>(Ac 13:4</a:t>
            </a:r>
            <a:r>
              <a:rPr lang="en-GB" sz="2800" dirty="0">
                <a:solidFill>
                  <a:schemeClr val="tx1"/>
                </a:solidFill>
                <a:latin typeface="+mn-lt"/>
              </a:rPr>
              <a:t>)</a:t>
            </a:r>
          </a:p>
          <a:p>
            <a:r>
              <a:rPr lang="en-GB" sz="2800" dirty="0" smtClean="0">
                <a:solidFill>
                  <a:schemeClr val="tx1"/>
                </a:solidFill>
                <a:latin typeface="+mn-lt"/>
              </a:rPr>
              <a:t>[</a:t>
            </a:r>
            <a:r>
              <a:rPr lang="en-GB" sz="2800" dirty="0">
                <a:solidFill>
                  <a:schemeClr val="tx1"/>
                </a:solidFill>
                <a:latin typeface="+mn-lt"/>
              </a:rPr>
              <a:t>Paul and Timothy] went through the region of Phrygia and Galatia, having been forbidden by the Holy Spirit to speak the word in Asia. </a:t>
            </a:r>
            <a:r>
              <a:rPr lang="en-GB" sz="2800" dirty="0" smtClean="0">
                <a:solidFill>
                  <a:schemeClr val="tx1"/>
                </a:solidFill>
                <a:latin typeface="+mn-lt"/>
              </a:rPr>
              <a:t>(Ac 16:6</a:t>
            </a:r>
            <a:r>
              <a:rPr lang="en-GB" sz="2800" dirty="0">
                <a:solidFill>
                  <a:schemeClr val="tx1"/>
                </a:solidFill>
                <a:latin typeface="+mn-lt"/>
              </a:rPr>
              <a:t>)</a:t>
            </a:r>
          </a:p>
          <a:p>
            <a:endParaRPr lang="en-GB" dirty="0"/>
          </a:p>
        </p:txBody>
      </p:sp>
    </p:spTree>
    <p:extLst>
      <p:ext uri="{BB962C8B-B14F-4D97-AF65-F5344CB8AC3E}">
        <p14:creationId xmlns:p14="http://schemas.microsoft.com/office/powerpoint/2010/main" val="22789809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52736"/>
          </a:xfrm>
        </p:spPr>
        <p:txBody>
          <a:bodyPr/>
          <a:lstStyle/>
          <a:p>
            <a:r>
              <a:rPr lang="en-GB" dirty="0" smtClean="0"/>
              <a:t>Galatians 5:17-18</a:t>
            </a:r>
            <a:endParaRPr lang="en-GB" dirty="0"/>
          </a:p>
        </p:txBody>
      </p:sp>
      <p:sp>
        <p:nvSpPr>
          <p:cNvPr id="3" name="Content Placeholder 2"/>
          <p:cNvSpPr>
            <a:spLocks noGrp="1"/>
          </p:cNvSpPr>
          <p:nvPr>
            <p:ph idx="1"/>
          </p:nvPr>
        </p:nvSpPr>
        <p:spPr>
          <a:xfrm>
            <a:off x="1331640" y="1916832"/>
            <a:ext cx="6552728" cy="3556992"/>
          </a:xfrm>
        </p:spPr>
        <p:txBody>
          <a:bodyPr>
            <a:normAutofit/>
          </a:bodyPr>
          <a:lstStyle/>
          <a:p>
            <a:pPr marL="0" indent="0" algn="just">
              <a:buNone/>
              <a:tabLst>
                <a:tab pos="7170738" algn="l"/>
                <a:tab pos="7262813" algn="l"/>
              </a:tabLst>
            </a:pPr>
            <a:r>
              <a:rPr lang="en-GB" sz="2800" dirty="0" smtClean="0">
                <a:solidFill>
                  <a:schemeClr val="tx1"/>
                </a:solidFill>
              </a:rPr>
              <a:t>For what the flesh desires is opposed to the Spirit, and what the Spirit desires is opposed to the flesh; for these are opposed to each other, to prevent you from doing what you want. But if you are led by the Spirit, you are not subject to the law. </a:t>
            </a:r>
            <a:endParaRPr lang="en-GB" sz="2800" dirty="0">
              <a:solidFill>
                <a:schemeClr val="tx1"/>
              </a:solidFill>
            </a:endParaRPr>
          </a:p>
        </p:txBody>
      </p:sp>
    </p:spTree>
    <p:extLst>
      <p:ext uri="{BB962C8B-B14F-4D97-AF65-F5344CB8AC3E}">
        <p14:creationId xmlns:p14="http://schemas.microsoft.com/office/powerpoint/2010/main" val="18045861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GB" sz="3600" dirty="0" smtClean="0"/>
              <a:t>Galatians</a:t>
            </a:r>
            <a:endParaRPr lang="en-GB" dirty="0"/>
          </a:p>
        </p:txBody>
      </p:sp>
      <p:sp>
        <p:nvSpPr>
          <p:cNvPr id="3" name="Content Placeholder 2"/>
          <p:cNvSpPr>
            <a:spLocks noGrp="1"/>
          </p:cNvSpPr>
          <p:nvPr>
            <p:ph idx="1"/>
          </p:nvPr>
        </p:nvSpPr>
        <p:spPr>
          <a:xfrm>
            <a:off x="457200" y="1052736"/>
            <a:ext cx="8229600" cy="5073427"/>
          </a:xfrm>
        </p:spPr>
        <p:txBody>
          <a:bodyPr>
            <a:normAutofit lnSpcReduction="10000"/>
          </a:bodyPr>
          <a:lstStyle/>
          <a:p>
            <a:pPr marL="0" indent="0">
              <a:buNone/>
            </a:pPr>
            <a:r>
              <a:rPr lang="en-GB" sz="2800" b="1" dirty="0" smtClean="0">
                <a:solidFill>
                  <a:schemeClr val="tx1"/>
                </a:solidFill>
              </a:rPr>
              <a:t>The situation in Galatia(?)</a:t>
            </a:r>
          </a:p>
          <a:p>
            <a:pPr marL="0" indent="0">
              <a:buNone/>
            </a:pPr>
            <a:endParaRPr lang="en-GB" sz="2800" u="sng" dirty="0" smtClean="0">
              <a:solidFill>
                <a:schemeClr val="tx1"/>
              </a:solidFill>
            </a:endParaRPr>
          </a:p>
          <a:p>
            <a:r>
              <a:rPr lang="en-GB" sz="2800" baseline="30000" dirty="0" smtClean="0">
                <a:solidFill>
                  <a:schemeClr val="tx1"/>
                </a:solidFill>
              </a:rPr>
              <a:t> </a:t>
            </a:r>
            <a:r>
              <a:rPr lang="en-GB" sz="2800" dirty="0" smtClean="0">
                <a:solidFill>
                  <a:schemeClr val="tx1"/>
                </a:solidFill>
              </a:rPr>
              <a:t>I am astonished that you are so quickly deserting the one who called you in the grace of Christ and are turning to a different gospel (Gal 1:6)</a:t>
            </a:r>
          </a:p>
          <a:p>
            <a:pPr marL="0" indent="0">
              <a:buNone/>
            </a:pPr>
            <a:endParaRPr lang="en-GB" sz="2800" dirty="0" smtClean="0">
              <a:solidFill>
                <a:schemeClr val="tx1"/>
              </a:solidFill>
            </a:endParaRPr>
          </a:p>
          <a:p>
            <a:r>
              <a:rPr lang="en-GB" sz="2800" baseline="30000" dirty="0" smtClean="0">
                <a:solidFill>
                  <a:schemeClr val="tx1"/>
                </a:solidFill>
              </a:rPr>
              <a:t> </a:t>
            </a:r>
            <a:r>
              <a:rPr lang="en-GB" sz="2800" dirty="0" smtClean="0">
                <a:solidFill>
                  <a:schemeClr val="tx1"/>
                </a:solidFill>
              </a:rPr>
              <a:t>Listen</a:t>
            </a:r>
            <a:r>
              <a:rPr lang="en-GB" sz="2800" dirty="0">
                <a:solidFill>
                  <a:schemeClr val="tx1"/>
                </a:solidFill>
              </a:rPr>
              <a:t>! I, Paul, am telling you that if you let yourselves be circumcised, Christ will be of no benefit to you</a:t>
            </a:r>
            <a:r>
              <a:rPr lang="en-GB" sz="2800" dirty="0" smtClean="0">
                <a:solidFill>
                  <a:schemeClr val="tx1"/>
                </a:solidFill>
              </a:rPr>
              <a:t>.</a:t>
            </a:r>
            <a:r>
              <a:rPr lang="en-GB" sz="2800" baseline="30000" dirty="0">
                <a:solidFill>
                  <a:schemeClr val="tx1"/>
                </a:solidFill>
              </a:rPr>
              <a:t> </a:t>
            </a:r>
            <a:r>
              <a:rPr lang="en-GB" sz="2800" dirty="0">
                <a:solidFill>
                  <a:schemeClr val="tx1"/>
                </a:solidFill>
              </a:rPr>
              <a:t>Once again I testify to every man who lets himself be circumcised that he is obliged to obey the entire law. </a:t>
            </a:r>
            <a:r>
              <a:rPr lang="en-GB" sz="2800" dirty="0" smtClean="0">
                <a:solidFill>
                  <a:schemeClr val="tx1"/>
                </a:solidFill>
              </a:rPr>
              <a:t>(Gal 5:2-3)</a:t>
            </a:r>
            <a:endParaRPr lang="en-GB" sz="2800" u="sng" dirty="0">
              <a:solidFill>
                <a:schemeClr val="tx1"/>
              </a:solidFill>
            </a:endParaRPr>
          </a:p>
        </p:txBody>
      </p:sp>
    </p:spTree>
    <p:extLst>
      <p:ext uri="{BB962C8B-B14F-4D97-AF65-F5344CB8AC3E}">
        <p14:creationId xmlns:p14="http://schemas.microsoft.com/office/powerpoint/2010/main" val="21486638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GB" sz="3600" dirty="0" smtClean="0"/>
              <a:t>Galatians</a:t>
            </a:r>
            <a:endParaRPr lang="en-GB" dirty="0"/>
          </a:p>
        </p:txBody>
      </p:sp>
      <p:sp>
        <p:nvSpPr>
          <p:cNvPr id="3" name="Content Placeholder 2"/>
          <p:cNvSpPr>
            <a:spLocks noGrp="1"/>
          </p:cNvSpPr>
          <p:nvPr>
            <p:ph idx="1"/>
          </p:nvPr>
        </p:nvSpPr>
        <p:spPr>
          <a:xfrm>
            <a:off x="457200" y="1052736"/>
            <a:ext cx="8229600" cy="5073427"/>
          </a:xfrm>
        </p:spPr>
        <p:txBody>
          <a:bodyPr>
            <a:normAutofit lnSpcReduction="10000"/>
          </a:bodyPr>
          <a:lstStyle/>
          <a:p>
            <a:pPr marL="0" indent="0">
              <a:buNone/>
            </a:pPr>
            <a:r>
              <a:rPr lang="en-GB" sz="2800" b="1" dirty="0" smtClean="0">
                <a:solidFill>
                  <a:schemeClr val="tx1"/>
                </a:solidFill>
              </a:rPr>
              <a:t>Paul’s Response</a:t>
            </a:r>
          </a:p>
          <a:p>
            <a:r>
              <a:rPr lang="en-GB" sz="2800" dirty="0">
                <a:solidFill>
                  <a:schemeClr val="tx1"/>
                </a:solidFill>
              </a:rPr>
              <a:t>I do not nullify the grace of God; for if justification comes through the law, then Christ died for nothing. (Gal 2:21)</a:t>
            </a:r>
          </a:p>
          <a:p>
            <a:r>
              <a:rPr lang="en-GB" sz="2800" baseline="30000" dirty="0" smtClean="0">
                <a:solidFill>
                  <a:schemeClr val="tx1"/>
                </a:solidFill>
              </a:rPr>
              <a:t> </a:t>
            </a:r>
            <a:r>
              <a:rPr lang="en-GB" sz="2800" dirty="0" smtClean="0">
                <a:solidFill>
                  <a:schemeClr val="tx1"/>
                </a:solidFill>
              </a:rPr>
              <a:t>Did you receive the Spirit by doing the works of the law or by believing what you heard? Are you so foolish? Having started with the Spirit, are you now ending with the flesh? </a:t>
            </a:r>
            <a:r>
              <a:rPr lang="en-GB" sz="2800" baseline="30000" dirty="0" smtClean="0">
                <a:solidFill>
                  <a:schemeClr val="tx1"/>
                </a:solidFill>
              </a:rPr>
              <a:t> </a:t>
            </a:r>
            <a:r>
              <a:rPr lang="en-GB" sz="2800" dirty="0" smtClean="0">
                <a:solidFill>
                  <a:schemeClr val="tx1"/>
                </a:solidFill>
              </a:rPr>
              <a:t>Did you experience so much for nothing? (Gal 3:2-4)</a:t>
            </a:r>
          </a:p>
          <a:p>
            <a:r>
              <a:rPr lang="en-GB" sz="2800" baseline="30000" dirty="0" smtClean="0">
                <a:solidFill>
                  <a:schemeClr val="tx1"/>
                </a:solidFill>
              </a:rPr>
              <a:t> </a:t>
            </a:r>
            <a:r>
              <a:rPr lang="en-GB" sz="2800" dirty="0" smtClean="0">
                <a:solidFill>
                  <a:schemeClr val="tx1"/>
                </a:solidFill>
              </a:rPr>
              <a:t>For if the inheritance comes from the law, it no longer comes from the promise; but God granted it to Abraham through the promise. (Gal 3:18)</a:t>
            </a:r>
            <a:endParaRPr lang="en-GB" sz="2800" u="sng" dirty="0">
              <a:solidFill>
                <a:schemeClr val="tx1"/>
              </a:solidFill>
            </a:endParaRPr>
          </a:p>
        </p:txBody>
      </p:sp>
    </p:spTree>
    <p:extLst>
      <p:ext uri="{BB962C8B-B14F-4D97-AF65-F5344CB8AC3E}">
        <p14:creationId xmlns:p14="http://schemas.microsoft.com/office/powerpoint/2010/main" val="4054386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52736"/>
          </a:xfrm>
        </p:spPr>
        <p:txBody>
          <a:bodyPr/>
          <a:lstStyle/>
          <a:p>
            <a:r>
              <a:rPr lang="en-GB" dirty="0" smtClean="0"/>
              <a:t>Galatians 5:17-18</a:t>
            </a:r>
            <a:endParaRPr lang="en-GB" dirty="0"/>
          </a:p>
        </p:txBody>
      </p:sp>
      <p:sp>
        <p:nvSpPr>
          <p:cNvPr id="3" name="Content Placeholder 2"/>
          <p:cNvSpPr>
            <a:spLocks noGrp="1"/>
          </p:cNvSpPr>
          <p:nvPr>
            <p:ph idx="1"/>
          </p:nvPr>
        </p:nvSpPr>
        <p:spPr>
          <a:xfrm>
            <a:off x="1331640" y="1916832"/>
            <a:ext cx="6552728" cy="3556992"/>
          </a:xfrm>
        </p:spPr>
        <p:txBody>
          <a:bodyPr>
            <a:normAutofit/>
          </a:bodyPr>
          <a:lstStyle/>
          <a:p>
            <a:pPr marL="0" indent="0" algn="just">
              <a:buNone/>
              <a:tabLst>
                <a:tab pos="7170738" algn="l"/>
                <a:tab pos="7262813" algn="l"/>
              </a:tabLst>
            </a:pPr>
            <a:r>
              <a:rPr lang="en-GB" sz="2800" dirty="0" smtClean="0">
                <a:solidFill>
                  <a:schemeClr val="tx1"/>
                </a:solidFill>
              </a:rPr>
              <a:t>For what the flesh desires is opposed to the Spirit, and what the Spirit desires is opposed to the flesh; for these are opposed to each other, to prevent you from doing what you want. But if you are led by the Spirit, you are not subject to the law. </a:t>
            </a:r>
            <a:endParaRPr lang="en-GB" sz="2800" dirty="0">
              <a:solidFill>
                <a:schemeClr val="tx1"/>
              </a:solidFill>
            </a:endParaRPr>
          </a:p>
        </p:txBody>
      </p:sp>
    </p:spTree>
    <p:extLst>
      <p:ext uri="{BB962C8B-B14F-4D97-AF65-F5344CB8AC3E}">
        <p14:creationId xmlns:p14="http://schemas.microsoft.com/office/powerpoint/2010/main" val="42375840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8720"/>
          </a:xfrm>
        </p:spPr>
        <p:txBody>
          <a:bodyPr>
            <a:normAutofit/>
          </a:bodyPr>
          <a:lstStyle/>
          <a:p>
            <a:r>
              <a:rPr lang="en-GB" sz="3200" dirty="0" smtClean="0"/>
              <a:t>Galatians</a:t>
            </a:r>
            <a:endParaRPr lang="en-GB" sz="3200" dirty="0"/>
          </a:p>
        </p:txBody>
      </p:sp>
      <p:sp>
        <p:nvSpPr>
          <p:cNvPr id="3" name="Content Placeholder 2"/>
          <p:cNvSpPr>
            <a:spLocks noGrp="1"/>
          </p:cNvSpPr>
          <p:nvPr>
            <p:ph idx="1"/>
          </p:nvPr>
        </p:nvSpPr>
        <p:spPr>
          <a:xfrm>
            <a:off x="457200" y="1340768"/>
            <a:ext cx="8229600" cy="4785395"/>
          </a:xfrm>
        </p:spPr>
        <p:txBody>
          <a:bodyPr>
            <a:normAutofit/>
          </a:bodyPr>
          <a:lstStyle/>
          <a:p>
            <a:pPr marL="0" indent="0">
              <a:buNone/>
            </a:pPr>
            <a:r>
              <a:rPr lang="en-GB" sz="2800" b="1" dirty="0" smtClean="0">
                <a:solidFill>
                  <a:schemeClr val="tx1"/>
                </a:solidFill>
              </a:rPr>
              <a:t>Fruits of the Spirit</a:t>
            </a:r>
          </a:p>
          <a:p>
            <a:pPr marL="0" indent="0">
              <a:buNone/>
            </a:pPr>
            <a:endParaRPr lang="en-GB" sz="2800" u="sng" dirty="0" smtClean="0">
              <a:solidFill>
                <a:schemeClr val="tx1"/>
              </a:solidFill>
            </a:endParaRPr>
          </a:p>
          <a:p>
            <a:pPr marL="0" indent="0">
              <a:buNone/>
            </a:pPr>
            <a:r>
              <a:rPr lang="en-GB" sz="2800" dirty="0" smtClean="0">
                <a:solidFill>
                  <a:schemeClr val="tx1"/>
                </a:solidFill>
              </a:rPr>
              <a:t>By contrast, the fruit of the Spirit is love, joy, peace, patience, kindness, generosity, faithfulness, gentleness, and self-control. There is no law against such things.</a:t>
            </a:r>
            <a:r>
              <a:rPr lang="en-GB" sz="2800" baseline="30000" dirty="0" smtClean="0">
                <a:solidFill>
                  <a:schemeClr val="tx1"/>
                </a:solidFill>
              </a:rPr>
              <a:t> </a:t>
            </a:r>
            <a:r>
              <a:rPr lang="en-GB" sz="2800" dirty="0" smtClean="0">
                <a:solidFill>
                  <a:schemeClr val="tx1"/>
                </a:solidFill>
              </a:rPr>
              <a:t>And those who belong to Christ Jesus have crucified the flesh with its passions and desires.</a:t>
            </a:r>
            <a:r>
              <a:rPr lang="en-GB" sz="2800" baseline="30000" dirty="0" smtClean="0">
                <a:solidFill>
                  <a:schemeClr val="tx1"/>
                </a:solidFill>
              </a:rPr>
              <a:t> </a:t>
            </a:r>
            <a:r>
              <a:rPr lang="en-GB" sz="2800" dirty="0" smtClean="0">
                <a:solidFill>
                  <a:schemeClr val="tx1"/>
                </a:solidFill>
              </a:rPr>
              <a:t>If we live by the Spirit, let us also be guided by the Spirit. </a:t>
            </a:r>
            <a:r>
              <a:rPr lang="en-GB" sz="2800" baseline="30000" dirty="0" smtClean="0">
                <a:solidFill>
                  <a:schemeClr val="tx1"/>
                </a:solidFill>
              </a:rPr>
              <a:t> </a:t>
            </a:r>
            <a:r>
              <a:rPr lang="en-GB" sz="2800" dirty="0" smtClean="0">
                <a:solidFill>
                  <a:schemeClr val="tx1"/>
                </a:solidFill>
              </a:rPr>
              <a:t>Let us not become conceited, competing against one another, envying one another. (Gal 5:22-26)</a:t>
            </a:r>
            <a:endParaRPr lang="en-GB" sz="2800" u="sng" dirty="0">
              <a:solidFill>
                <a:schemeClr val="tx1"/>
              </a:solidFill>
            </a:endParaRPr>
          </a:p>
        </p:txBody>
      </p:sp>
    </p:spTree>
    <p:extLst>
      <p:ext uri="{BB962C8B-B14F-4D97-AF65-F5344CB8AC3E}">
        <p14:creationId xmlns:p14="http://schemas.microsoft.com/office/powerpoint/2010/main" val="34123466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908720"/>
          </a:xfrm>
        </p:spPr>
        <p:txBody>
          <a:bodyPr/>
          <a:lstStyle/>
          <a:p>
            <a:r>
              <a:rPr lang="en-GB" dirty="0" smtClean="0"/>
              <a:t>A Scriptural Exploration</a:t>
            </a:r>
            <a:endParaRPr lang="en-GB"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9592" y="836712"/>
            <a:ext cx="7272808" cy="54546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3995936" y="6358344"/>
            <a:ext cx="4386064" cy="369332"/>
          </a:xfrm>
          <a:prstGeom prst="rect">
            <a:avLst/>
          </a:prstGeom>
          <a:noFill/>
        </p:spPr>
        <p:txBody>
          <a:bodyPr wrap="square" rtlCol="0">
            <a:spAutoFit/>
          </a:bodyPr>
          <a:lstStyle/>
          <a:p>
            <a:pPr algn="r"/>
            <a:r>
              <a:rPr lang="en-GB" dirty="0" smtClean="0"/>
              <a:t>Image copyright: </a:t>
            </a:r>
            <a:r>
              <a:rPr lang="en-GB" dirty="0" err="1" smtClean="0"/>
              <a:t>Maglanist</a:t>
            </a:r>
            <a:r>
              <a:rPr lang="en-GB" dirty="0" smtClean="0"/>
              <a:t> at </a:t>
            </a:r>
            <a:r>
              <a:rPr lang="en-GB" dirty="0" err="1" smtClean="0"/>
              <a:t>en.wikipedia</a:t>
            </a:r>
            <a:r>
              <a:rPr lang="en-GB" dirty="0" smtClean="0"/>
              <a:t> </a:t>
            </a:r>
            <a:endParaRPr lang="en-GB" dirty="0"/>
          </a:p>
        </p:txBody>
      </p:sp>
    </p:spTree>
    <p:extLst>
      <p:ext uri="{BB962C8B-B14F-4D97-AF65-F5344CB8AC3E}">
        <p14:creationId xmlns:p14="http://schemas.microsoft.com/office/powerpoint/2010/main" val="21880483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24744"/>
          </a:xfrm>
        </p:spPr>
        <p:txBody>
          <a:bodyPr/>
          <a:lstStyle/>
          <a:p>
            <a:r>
              <a:rPr lang="en-GB" dirty="0" smtClean="0"/>
              <a:t>Structure</a:t>
            </a:r>
            <a:endParaRPr lang="en-GB" dirty="0"/>
          </a:p>
        </p:txBody>
      </p:sp>
      <p:sp>
        <p:nvSpPr>
          <p:cNvPr id="3" name="Content Placeholder 2"/>
          <p:cNvSpPr>
            <a:spLocks noGrp="1"/>
          </p:cNvSpPr>
          <p:nvPr>
            <p:ph idx="1"/>
          </p:nvPr>
        </p:nvSpPr>
        <p:spPr>
          <a:xfrm>
            <a:off x="467544" y="1412776"/>
            <a:ext cx="7620000" cy="4800600"/>
          </a:xfrm>
        </p:spPr>
        <p:txBody>
          <a:bodyPr>
            <a:noAutofit/>
          </a:bodyPr>
          <a:lstStyle/>
          <a:p>
            <a:r>
              <a:rPr lang="en-GB" sz="2800" dirty="0" smtClean="0">
                <a:solidFill>
                  <a:schemeClr val="tx1"/>
                </a:solidFill>
              </a:rPr>
              <a:t>Brief remarks on Terminology</a:t>
            </a:r>
          </a:p>
          <a:p>
            <a:r>
              <a:rPr lang="en-GB" sz="2800" dirty="0" smtClean="0">
                <a:solidFill>
                  <a:schemeClr val="tx1"/>
                </a:solidFill>
              </a:rPr>
              <a:t>Two themes: case studies in cross-Biblical exploration of the action of the Spirit in leading human lives:</a:t>
            </a:r>
          </a:p>
          <a:p>
            <a:pPr marL="925830" lvl="1" indent="-514350">
              <a:buFont typeface="+mj-lt"/>
              <a:buAutoNum type="arabicPeriod"/>
            </a:pPr>
            <a:r>
              <a:rPr lang="en-GB" sz="2800" dirty="0" smtClean="0">
                <a:solidFill>
                  <a:schemeClr val="tx1"/>
                </a:solidFill>
              </a:rPr>
              <a:t>Setting Apart</a:t>
            </a:r>
          </a:p>
          <a:p>
            <a:pPr marL="925830" lvl="1" indent="-514350">
              <a:buFont typeface="+mj-lt"/>
              <a:buAutoNum type="arabicPeriod"/>
            </a:pPr>
            <a:r>
              <a:rPr lang="en-GB" sz="2800" dirty="0" smtClean="0">
                <a:solidFill>
                  <a:schemeClr val="tx1"/>
                </a:solidFill>
              </a:rPr>
              <a:t>Empowerment</a:t>
            </a:r>
          </a:p>
          <a:p>
            <a:r>
              <a:rPr lang="en-GB" sz="2800" dirty="0" smtClean="0">
                <a:solidFill>
                  <a:schemeClr val="tx1"/>
                </a:solidFill>
              </a:rPr>
              <a:t>Comment on Galatians 5:18</a:t>
            </a:r>
          </a:p>
          <a:p>
            <a:pPr marL="0" indent="0">
              <a:buNone/>
            </a:pPr>
            <a:endParaRPr lang="en-GB" sz="2800" dirty="0" smtClean="0">
              <a:solidFill>
                <a:schemeClr val="tx1"/>
              </a:solidFill>
            </a:endParaRPr>
          </a:p>
          <a:p>
            <a:pPr marL="65088" lvl="1" indent="0">
              <a:buNone/>
            </a:pPr>
            <a:r>
              <a:rPr lang="en-GB" sz="2800" i="1" dirty="0" smtClean="0">
                <a:solidFill>
                  <a:schemeClr val="tx1"/>
                </a:solidFill>
              </a:rPr>
              <a:t>All Biblical quotations are taken from the NRSV, unless otherwise stated.</a:t>
            </a:r>
          </a:p>
        </p:txBody>
      </p:sp>
    </p:spTree>
    <p:extLst>
      <p:ext uri="{BB962C8B-B14F-4D97-AF65-F5344CB8AC3E}">
        <p14:creationId xmlns:p14="http://schemas.microsoft.com/office/powerpoint/2010/main" val="41629366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6752"/>
          </a:xfrm>
        </p:spPr>
        <p:txBody>
          <a:bodyPr/>
          <a:lstStyle/>
          <a:p>
            <a:r>
              <a:rPr lang="en-GB" dirty="0" smtClean="0"/>
              <a:t>Terminology</a:t>
            </a:r>
            <a:endParaRPr lang="en-GB" dirty="0"/>
          </a:p>
        </p:txBody>
      </p:sp>
      <p:pic>
        <p:nvPicPr>
          <p:cNvPr id="102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16266" y="748689"/>
            <a:ext cx="2101957" cy="22532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Grp="1" noChangeAspect="1" noChangeArrowheads="1"/>
          </p:cNvPicPr>
          <p:nvPr>
            <p:ph sz="quarter" idx="13"/>
          </p:nvPr>
        </p:nvPicPr>
        <p:blipFill>
          <a:blip r:embed="rId3">
            <a:extLst>
              <a:ext uri="{28A0092B-C50C-407E-A947-70E740481C1C}">
                <a14:useLocalDpi xmlns:a14="http://schemas.microsoft.com/office/drawing/2010/main" val="0"/>
              </a:ext>
            </a:extLst>
          </a:blip>
          <a:srcRect/>
          <a:stretch>
            <a:fillRect/>
          </a:stretch>
        </p:blipFill>
        <p:spPr bwMode="auto">
          <a:xfrm>
            <a:off x="5220072" y="931499"/>
            <a:ext cx="3471461" cy="17984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827584" y="2729966"/>
            <a:ext cx="7488832" cy="3539430"/>
          </a:xfrm>
          <a:prstGeom prst="rect">
            <a:avLst/>
          </a:prstGeom>
          <a:noFill/>
        </p:spPr>
        <p:txBody>
          <a:bodyPr wrap="square" rtlCol="0">
            <a:spAutoFit/>
          </a:bodyPr>
          <a:lstStyle/>
          <a:p>
            <a:pPr algn="ctr"/>
            <a:r>
              <a:rPr lang="en-GB" sz="2800" dirty="0" smtClean="0">
                <a:latin typeface="+mj-lt"/>
              </a:rPr>
              <a:t>Breath,  wind or spirit</a:t>
            </a:r>
          </a:p>
          <a:p>
            <a:pPr algn="ctr"/>
            <a:r>
              <a:rPr lang="en-GB" sz="2800" dirty="0">
                <a:latin typeface="+mj-lt"/>
              </a:rPr>
              <a:t>d</a:t>
            </a:r>
            <a:r>
              <a:rPr lang="en-GB" sz="2800" dirty="0" smtClean="0">
                <a:latin typeface="+mj-lt"/>
              </a:rPr>
              <a:t>ynamic; moving</a:t>
            </a:r>
          </a:p>
          <a:p>
            <a:endParaRPr lang="en-GB" sz="2800" dirty="0" smtClean="0">
              <a:latin typeface="+mj-lt"/>
            </a:endParaRPr>
          </a:p>
          <a:p>
            <a:pPr algn="just"/>
            <a:r>
              <a:rPr lang="en-GB" sz="2800" dirty="0">
                <a:latin typeface="+mj-lt"/>
              </a:rPr>
              <a:t>The wind [</a:t>
            </a:r>
            <a:r>
              <a:rPr lang="en-GB" sz="2800" i="1" dirty="0" err="1">
                <a:latin typeface="+mj-lt"/>
              </a:rPr>
              <a:t>pneuma</a:t>
            </a:r>
            <a:r>
              <a:rPr lang="en-GB" sz="2800" dirty="0">
                <a:latin typeface="+mj-lt"/>
              </a:rPr>
              <a:t>] blows where it chooses, and you hear the sound of it, but you do not know where it comes from or where it goes. So it is with everyone who is born of the Spirit [</a:t>
            </a:r>
            <a:r>
              <a:rPr lang="en-GB" sz="2800" i="1" dirty="0" err="1">
                <a:latin typeface="+mj-lt"/>
              </a:rPr>
              <a:t>pneuma</a:t>
            </a:r>
            <a:r>
              <a:rPr lang="en-GB" sz="2800" dirty="0">
                <a:latin typeface="+mj-lt"/>
              </a:rPr>
              <a:t>]. (</a:t>
            </a:r>
            <a:r>
              <a:rPr lang="en-GB" sz="2800" dirty="0" err="1">
                <a:latin typeface="+mj-lt"/>
              </a:rPr>
              <a:t>Jn</a:t>
            </a:r>
            <a:r>
              <a:rPr lang="en-GB" sz="2800" dirty="0">
                <a:latin typeface="+mj-lt"/>
              </a:rPr>
              <a:t> </a:t>
            </a:r>
            <a:r>
              <a:rPr lang="en-GB" sz="2800" dirty="0" smtClean="0">
                <a:latin typeface="+mj-lt"/>
              </a:rPr>
              <a:t>3:8)</a:t>
            </a:r>
            <a:endParaRPr lang="en-GB" sz="2800" dirty="0">
              <a:latin typeface="+mj-lt"/>
            </a:endParaRPr>
          </a:p>
        </p:txBody>
      </p:sp>
      <p:sp>
        <p:nvSpPr>
          <p:cNvPr id="7" name="TextBox 6"/>
          <p:cNvSpPr txBox="1"/>
          <p:nvPr/>
        </p:nvSpPr>
        <p:spPr>
          <a:xfrm>
            <a:off x="416266" y="2276872"/>
            <a:ext cx="2160240" cy="523220"/>
          </a:xfrm>
          <a:prstGeom prst="rect">
            <a:avLst/>
          </a:prstGeom>
          <a:noFill/>
        </p:spPr>
        <p:txBody>
          <a:bodyPr wrap="square" rtlCol="0">
            <a:spAutoFit/>
          </a:bodyPr>
          <a:lstStyle/>
          <a:p>
            <a:pPr algn="ctr"/>
            <a:r>
              <a:rPr lang="en-GB" sz="2800" i="1" dirty="0" err="1" smtClean="0">
                <a:latin typeface="+mj-lt"/>
              </a:rPr>
              <a:t>ruach</a:t>
            </a:r>
            <a:endParaRPr lang="en-GB" sz="2800" i="1" dirty="0">
              <a:latin typeface="+mj-lt"/>
            </a:endParaRPr>
          </a:p>
        </p:txBody>
      </p:sp>
      <p:sp>
        <p:nvSpPr>
          <p:cNvPr id="10" name="TextBox 9"/>
          <p:cNvSpPr txBox="1"/>
          <p:nvPr/>
        </p:nvSpPr>
        <p:spPr>
          <a:xfrm>
            <a:off x="5724128" y="2273015"/>
            <a:ext cx="2160240" cy="523220"/>
          </a:xfrm>
          <a:prstGeom prst="rect">
            <a:avLst/>
          </a:prstGeom>
          <a:noFill/>
        </p:spPr>
        <p:txBody>
          <a:bodyPr wrap="square" rtlCol="0">
            <a:spAutoFit/>
          </a:bodyPr>
          <a:lstStyle/>
          <a:p>
            <a:pPr algn="ctr"/>
            <a:r>
              <a:rPr lang="en-GB" sz="2800" i="1" dirty="0" err="1" smtClean="0"/>
              <a:t>pneuma</a:t>
            </a:r>
            <a:endParaRPr lang="en-GB" sz="2800" i="1" dirty="0"/>
          </a:p>
        </p:txBody>
      </p:sp>
    </p:spTree>
    <p:extLst>
      <p:ext uri="{BB962C8B-B14F-4D97-AF65-F5344CB8AC3E}">
        <p14:creationId xmlns:p14="http://schemas.microsoft.com/office/powerpoint/2010/main" val="42737614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52736"/>
          </a:xfrm>
        </p:spPr>
        <p:txBody>
          <a:bodyPr/>
          <a:lstStyle/>
          <a:p>
            <a:r>
              <a:rPr lang="en-GB" dirty="0" smtClean="0"/>
              <a:t>Setting Apart</a:t>
            </a:r>
            <a:endParaRPr lang="en-GB" dirty="0"/>
          </a:p>
        </p:txBody>
      </p:sp>
      <p:sp>
        <p:nvSpPr>
          <p:cNvPr id="5" name="Content Placeholder 4"/>
          <p:cNvSpPr>
            <a:spLocks noGrp="1"/>
          </p:cNvSpPr>
          <p:nvPr>
            <p:ph idx="1"/>
          </p:nvPr>
        </p:nvSpPr>
        <p:spPr>
          <a:xfrm>
            <a:off x="467544" y="1268760"/>
            <a:ext cx="8229600" cy="5328592"/>
          </a:xfrm>
        </p:spPr>
        <p:txBody>
          <a:bodyPr>
            <a:noAutofit/>
          </a:bodyPr>
          <a:lstStyle/>
          <a:p>
            <a:pPr marL="0" indent="0">
              <a:buNone/>
            </a:pPr>
            <a:r>
              <a:rPr lang="en-GB" sz="2800" b="1" dirty="0" smtClean="0">
                <a:solidFill>
                  <a:schemeClr val="tx1"/>
                </a:solidFill>
              </a:rPr>
              <a:t>Ezekiel</a:t>
            </a:r>
          </a:p>
          <a:p>
            <a:pPr marL="0" indent="0">
              <a:buNone/>
            </a:pPr>
            <a:r>
              <a:rPr lang="en-GB" sz="2800" dirty="0" smtClean="0">
                <a:solidFill>
                  <a:schemeClr val="tx1"/>
                </a:solidFill>
              </a:rPr>
              <a:t>The hand of the </a:t>
            </a:r>
            <a:r>
              <a:rPr lang="en-GB" sz="2800" cap="small" dirty="0" smtClean="0">
                <a:solidFill>
                  <a:schemeClr val="tx1"/>
                </a:solidFill>
                <a:effectLst/>
              </a:rPr>
              <a:t>Lord</a:t>
            </a:r>
            <a:r>
              <a:rPr lang="en-GB" sz="2800" dirty="0" smtClean="0">
                <a:solidFill>
                  <a:schemeClr val="tx1"/>
                </a:solidFill>
              </a:rPr>
              <a:t> came upon me, and he brought me out by the spirit of the </a:t>
            </a:r>
            <a:r>
              <a:rPr lang="en-GB" sz="2800" cap="small" dirty="0" smtClean="0">
                <a:solidFill>
                  <a:schemeClr val="tx1"/>
                </a:solidFill>
                <a:effectLst/>
              </a:rPr>
              <a:t>Lord</a:t>
            </a:r>
            <a:r>
              <a:rPr lang="en-GB" sz="2800" dirty="0" smtClean="0">
                <a:solidFill>
                  <a:schemeClr val="tx1"/>
                </a:solidFill>
              </a:rPr>
              <a:t> and set me down in the middle of a valley; it was full of bones. (37:1)</a:t>
            </a:r>
          </a:p>
          <a:p>
            <a:pPr marL="0" indent="0">
              <a:buNone/>
            </a:pPr>
            <a:endParaRPr lang="en-GB" sz="2800" dirty="0" smtClean="0">
              <a:solidFill>
                <a:schemeClr val="tx1"/>
              </a:solidFill>
            </a:endParaRPr>
          </a:p>
          <a:p>
            <a:pPr marL="0" indent="0">
              <a:buNone/>
            </a:pPr>
            <a:r>
              <a:rPr lang="en-GB" sz="2800" dirty="0">
                <a:solidFill>
                  <a:schemeClr val="tx1"/>
                </a:solidFill>
              </a:rPr>
              <a:t>Thus says the Lord God: Come from the four winds [</a:t>
            </a:r>
            <a:r>
              <a:rPr lang="en-GB" sz="2800" i="1" dirty="0" err="1">
                <a:solidFill>
                  <a:schemeClr val="tx1"/>
                </a:solidFill>
              </a:rPr>
              <a:t>ruach</a:t>
            </a:r>
            <a:r>
              <a:rPr lang="en-GB" sz="2800" dirty="0">
                <a:solidFill>
                  <a:schemeClr val="tx1"/>
                </a:solidFill>
              </a:rPr>
              <a:t>], O breath,[</a:t>
            </a:r>
            <a:r>
              <a:rPr lang="en-GB" sz="2800" i="1" dirty="0" err="1">
                <a:solidFill>
                  <a:schemeClr val="tx1"/>
                </a:solidFill>
              </a:rPr>
              <a:t>ruach</a:t>
            </a:r>
            <a:r>
              <a:rPr lang="en-GB" sz="2800" dirty="0">
                <a:solidFill>
                  <a:schemeClr val="tx1"/>
                </a:solidFill>
              </a:rPr>
              <a:t>] and breathe upon these slain, that they may live.” I prophesied as he commanded me, and the breath [</a:t>
            </a:r>
            <a:r>
              <a:rPr lang="en-GB" sz="2800" i="1" dirty="0" err="1">
                <a:solidFill>
                  <a:schemeClr val="tx1"/>
                </a:solidFill>
              </a:rPr>
              <a:t>ruach</a:t>
            </a:r>
            <a:r>
              <a:rPr lang="en-GB" sz="2800" dirty="0">
                <a:solidFill>
                  <a:schemeClr val="tx1"/>
                </a:solidFill>
              </a:rPr>
              <a:t>] came into them, and they lived, and stood on their feet, a vast multitude</a:t>
            </a:r>
            <a:r>
              <a:rPr lang="en-GB" sz="2800" dirty="0" smtClean="0">
                <a:solidFill>
                  <a:schemeClr val="tx1"/>
                </a:solidFill>
              </a:rPr>
              <a:t>. (37:9-10)</a:t>
            </a:r>
            <a:endParaRPr lang="en-GB" sz="2800" dirty="0">
              <a:solidFill>
                <a:schemeClr val="tx1"/>
              </a:solidFill>
            </a:endParaRPr>
          </a:p>
          <a:p>
            <a:pPr marL="0" indent="0">
              <a:buNone/>
            </a:pPr>
            <a:endParaRPr lang="en-GB" sz="3000" u="sng" dirty="0">
              <a:solidFill>
                <a:schemeClr val="tx1"/>
              </a:solidFill>
            </a:endParaRPr>
          </a:p>
        </p:txBody>
      </p:sp>
    </p:spTree>
    <p:extLst>
      <p:ext uri="{BB962C8B-B14F-4D97-AF65-F5344CB8AC3E}">
        <p14:creationId xmlns:p14="http://schemas.microsoft.com/office/powerpoint/2010/main" val="4092802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en-GB" sz="3200" dirty="0" smtClean="0"/>
              <a:t>Setting Apart</a:t>
            </a:r>
            <a:endParaRPr lang="en-GB" dirty="0"/>
          </a:p>
        </p:txBody>
      </p:sp>
      <p:sp>
        <p:nvSpPr>
          <p:cNvPr id="3" name="Content Placeholder 2"/>
          <p:cNvSpPr>
            <a:spLocks noGrp="1"/>
          </p:cNvSpPr>
          <p:nvPr>
            <p:ph idx="1"/>
          </p:nvPr>
        </p:nvSpPr>
        <p:spPr>
          <a:xfrm>
            <a:off x="395536" y="1196752"/>
            <a:ext cx="8229600" cy="5040560"/>
          </a:xfrm>
        </p:spPr>
        <p:txBody>
          <a:bodyPr>
            <a:noAutofit/>
          </a:bodyPr>
          <a:lstStyle/>
          <a:p>
            <a:pPr marL="0" indent="0">
              <a:buNone/>
            </a:pPr>
            <a:r>
              <a:rPr lang="en-GB" sz="2800" b="1" dirty="0" smtClean="0">
                <a:solidFill>
                  <a:schemeClr val="tx1"/>
                </a:solidFill>
              </a:rPr>
              <a:t>Ezekiel 37:11-14</a:t>
            </a:r>
          </a:p>
          <a:p>
            <a:pPr marL="0" indent="0">
              <a:buNone/>
            </a:pPr>
            <a:r>
              <a:rPr lang="en-GB" sz="2800" dirty="0">
                <a:solidFill>
                  <a:schemeClr val="tx1"/>
                </a:solidFill>
              </a:rPr>
              <a:t>Mortal, these bones are the whole house of Israel. They say, ‘Our bones are dried up, and our hope is lost; we are cut off completely.’ Therefore prophesy, and say to them, Thus says the Lord </a:t>
            </a:r>
            <a:r>
              <a:rPr lang="en-GB" sz="2800" cap="small" dirty="0">
                <a:solidFill>
                  <a:schemeClr val="tx1"/>
                </a:solidFill>
              </a:rPr>
              <a:t>God</a:t>
            </a:r>
            <a:r>
              <a:rPr lang="en-GB" sz="2800" dirty="0">
                <a:solidFill>
                  <a:schemeClr val="tx1"/>
                </a:solidFill>
              </a:rPr>
              <a:t>: I am going to open your graves, and bring you up from your graves, O my people; and I will bring you back to the land of Israel...I will put my spirit within you, and you shall live, and I will place you on your own soil</a:t>
            </a:r>
            <a:r>
              <a:rPr lang="en-GB" sz="2800" dirty="0" smtClean="0">
                <a:solidFill>
                  <a:schemeClr val="tx1"/>
                </a:solidFill>
              </a:rPr>
              <a:t>. </a:t>
            </a:r>
            <a:endParaRPr lang="en-GB" sz="2800" dirty="0">
              <a:solidFill>
                <a:schemeClr val="tx1"/>
              </a:solidFill>
            </a:endParaRPr>
          </a:p>
        </p:txBody>
      </p:sp>
    </p:spTree>
    <p:extLst>
      <p:ext uri="{BB962C8B-B14F-4D97-AF65-F5344CB8AC3E}">
        <p14:creationId xmlns:p14="http://schemas.microsoft.com/office/powerpoint/2010/main" val="38891720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en-GB" sz="3200" dirty="0" smtClean="0"/>
              <a:t>Setting Apart</a:t>
            </a:r>
            <a:endParaRPr lang="en-GB" dirty="0"/>
          </a:p>
        </p:txBody>
      </p:sp>
      <p:sp>
        <p:nvSpPr>
          <p:cNvPr id="3" name="Content Placeholder 2"/>
          <p:cNvSpPr>
            <a:spLocks noGrp="1"/>
          </p:cNvSpPr>
          <p:nvPr>
            <p:ph idx="1"/>
          </p:nvPr>
        </p:nvSpPr>
        <p:spPr>
          <a:xfrm>
            <a:off x="457200" y="1268760"/>
            <a:ext cx="8229600" cy="4857403"/>
          </a:xfrm>
        </p:spPr>
        <p:txBody>
          <a:bodyPr>
            <a:normAutofit/>
          </a:bodyPr>
          <a:lstStyle/>
          <a:p>
            <a:pPr marL="0" indent="0">
              <a:buNone/>
            </a:pPr>
            <a:r>
              <a:rPr lang="en-GB" sz="2800" b="1" dirty="0" smtClean="0">
                <a:solidFill>
                  <a:schemeClr val="tx1"/>
                </a:solidFill>
              </a:rPr>
              <a:t>Jesus in Luke (Matthew and Mark)</a:t>
            </a:r>
          </a:p>
          <a:p>
            <a:pPr marL="0" indent="0">
              <a:buNone/>
            </a:pPr>
            <a:r>
              <a:rPr lang="en-GB" sz="2800" dirty="0" smtClean="0">
                <a:solidFill>
                  <a:schemeClr val="tx1"/>
                </a:solidFill>
              </a:rPr>
              <a:t>And the </a:t>
            </a:r>
            <a:r>
              <a:rPr lang="en-GB" sz="2800" dirty="0">
                <a:solidFill>
                  <a:schemeClr val="tx1"/>
                </a:solidFill>
              </a:rPr>
              <a:t>Spirit immediately drove him out into the </a:t>
            </a:r>
            <a:r>
              <a:rPr lang="en-GB" sz="2800" dirty="0" smtClean="0">
                <a:solidFill>
                  <a:schemeClr val="tx1"/>
                </a:solidFill>
              </a:rPr>
              <a:t>wilderness.” (Mark 1:12)</a:t>
            </a:r>
          </a:p>
          <a:p>
            <a:pPr marL="0" indent="0">
              <a:buNone/>
            </a:pPr>
            <a:endParaRPr lang="en-GB" sz="2800" dirty="0" smtClean="0">
              <a:solidFill>
                <a:schemeClr val="tx1"/>
              </a:solidFill>
            </a:endParaRPr>
          </a:p>
          <a:p>
            <a:pPr marL="0" indent="0">
              <a:buNone/>
            </a:pPr>
            <a:r>
              <a:rPr lang="en-GB" sz="2800" dirty="0" smtClean="0">
                <a:solidFill>
                  <a:schemeClr val="tx1"/>
                </a:solidFill>
              </a:rPr>
              <a:t>And Jesus was led </a:t>
            </a:r>
            <a:r>
              <a:rPr lang="en-GB" sz="2800" dirty="0">
                <a:solidFill>
                  <a:schemeClr val="tx1"/>
                </a:solidFill>
              </a:rPr>
              <a:t>up by the Spirit into the wilderness” (Matt. </a:t>
            </a:r>
            <a:r>
              <a:rPr lang="en-GB" sz="2800" dirty="0" smtClean="0">
                <a:solidFill>
                  <a:schemeClr val="tx1"/>
                </a:solidFill>
              </a:rPr>
              <a:t>4:1)</a:t>
            </a:r>
          </a:p>
          <a:p>
            <a:pPr marL="0" indent="0">
              <a:buNone/>
            </a:pPr>
            <a:endParaRPr lang="en-GB" sz="2800" dirty="0" smtClean="0">
              <a:solidFill>
                <a:schemeClr val="tx1"/>
              </a:solidFill>
            </a:endParaRPr>
          </a:p>
          <a:p>
            <a:pPr marL="0" indent="0">
              <a:buNone/>
            </a:pPr>
            <a:r>
              <a:rPr lang="en-GB" sz="2800" dirty="0" smtClean="0">
                <a:solidFill>
                  <a:schemeClr val="tx1"/>
                </a:solidFill>
              </a:rPr>
              <a:t>“Jesus, full of the Holy Spirit, returned from the Jordan and was led </a:t>
            </a:r>
            <a:r>
              <a:rPr lang="en-GB" sz="2800" dirty="0">
                <a:solidFill>
                  <a:schemeClr val="tx1"/>
                </a:solidFill>
              </a:rPr>
              <a:t>by the Spirit in the </a:t>
            </a:r>
            <a:r>
              <a:rPr lang="en-GB" sz="2800" dirty="0" smtClean="0">
                <a:solidFill>
                  <a:schemeClr val="tx1"/>
                </a:solidFill>
              </a:rPr>
              <a:t>wilderness.” </a:t>
            </a:r>
            <a:r>
              <a:rPr lang="en-GB" sz="2800" dirty="0">
                <a:solidFill>
                  <a:schemeClr val="tx1"/>
                </a:solidFill>
              </a:rPr>
              <a:t>(Luke 4:1)</a:t>
            </a:r>
          </a:p>
        </p:txBody>
      </p:sp>
    </p:spTree>
    <p:extLst>
      <p:ext uri="{BB962C8B-B14F-4D97-AF65-F5344CB8AC3E}">
        <p14:creationId xmlns:p14="http://schemas.microsoft.com/office/powerpoint/2010/main" val="36062621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en-GB" sz="3200" dirty="0" smtClean="0"/>
              <a:t>Setting Apart</a:t>
            </a:r>
            <a:endParaRPr lang="en-GB" dirty="0"/>
          </a:p>
        </p:txBody>
      </p:sp>
      <p:sp>
        <p:nvSpPr>
          <p:cNvPr id="3" name="Content Placeholder 2"/>
          <p:cNvSpPr>
            <a:spLocks noGrp="1"/>
          </p:cNvSpPr>
          <p:nvPr>
            <p:ph idx="1"/>
          </p:nvPr>
        </p:nvSpPr>
        <p:spPr/>
        <p:txBody>
          <a:bodyPr>
            <a:normAutofit/>
          </a:bodyPr>
          <a:lstStyle/>
          <a:p>
            <a:pPr marL="0" indent="0">
              <a:buNone/>
            </a:pPr>
            <a:r>
              <a:rPr lang="en-GB" sz="2800" b="1" dirty="0" smtClean="0">
                <a:solidFill>
                  <a:schemeClr val="tx1"/>
                </a:solidFill>
              </a:rPr>
              <a:t>Jesus’s </a:t>
            </a:r>
            <a:r>
              <a:rPr lang="en-GB" sz="2800" b="1" dirty="0" err="1" smtClean="0">
                <a:solidFill>
                  <a:schemeClr val="tx1"/>
                </a:solidFill>
              </a:rPr>
              <a:t>Sonship</a:t>
            </a:r>
            <a:r>
              <a:rPr lang="en-GB" sz="2800" b="1" dirty="0" smtClean="0">
                <a:solidFill>
                  <a:schemeClr val="tx1"/>
                </a:solidFill>
              </a:rPr>
              <a:t> in Luke</a:t>
            </a:r>
          </a:p>
          <a:p>
            <a:pPr marL="0" indent="0">
              <a:buNone/>
            </a:pPr>
            <a:r>
              <a:rPr lang="en-GB" sz="2800" dirty="0" smtClean="0">
                <a:solidFill>
                  <a:schemeClr val="tx1"/>
                </a:solidFill>
              </a:rPr>
              <a:t>…and the Holy Spirit descended upon him in bodily form like a dove. And a voice came from heaven, “You are my Son, the Beloved; with you I am well pleased. (Lk 3:22)</a:t>
            </a:r>
          </a:p>
          <a:p>
            <a:pPr marL="0" indent="0">
              <a:buNone/>
            </a:pPr>
            <a:r>
              <a:rPr lang="en-GB" sz="2800" dirty="0" smtClean="0">
                <a:solidFill>
                  <a:schemeClr val="tx1"/>
                </a:solidFill>
              </a:rPr>
              <a:t>The devil said to him, “If you are the Son of God, command this stone to become a loaf of bread.” </a:t>
            </a:r>
            <a:r>
              <a:rPr lang="en-GB" sz="2800" baseline="30000" dirty="0" smtClean="0">
                <a:solidFill>
                  <a:schemeClr val="tx1"/>
                </a:solidFill>
              </a:rPr>
              <a:t> </a:t>
            </a:r>
            <a:r>
              <a:rPr lang="en-GB" sz="2800" dirty="0" smtClean="0">
                <a:solidFill>
                  <a:schemeClr val="tx1"/>
                </a:solidFill>
              </a:rPr>
              <a:t>Jesus answered him, “It is written, ‘One does not live by bread alone.’” (Lk 4:3-4)</a:t>
            </a:r>
            <a:endParaRPr lang="en-GB" sz="2800" dirty="0">
              <a:solidFill>
                <a:schemeClr val="tx1"/>
              </a:solidFill>
            </a:endParaRPr>
          </a:p>
        </p:txBody>
      </p:sp>
    </p:spTree>
    <p:extLst>
      <p:ext uri="{BB962C8B-B14F-4D97-AF65-F5344CB8AC3E}">
        <p14:creationId xmlns:p14="http://schemas.microsoft.com/office/powerpoint/2010/main" val="1866657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en-GB" sz="3200" dirty="0" smtClean="0"/>
              <a:t>Setting Apart</a:t>
            </a:r>
            <a:endParaRPr lang="en-GB" dirty="0"/>
          </a:p>
        </p:txBody>
      </p:sp>
      <p:sp>
        <p:nvSpPr>
          <p:cNvPr id="3" name="Content Placeholder 2"/>
          <p:cNvSpPr>
            <a:spLocks noGrp="1"/>
          </p:cNvSpPr>
          <p:nvPr>
            <p:ph idx="1"/>
          </p:nvPr>
        </p:nvSpPr>
        <p:spPr>
          <a:xfrm>
            <a:off x="457200" y="1196752"/>
            <a:ext cx="8229600" cy="4929411"/>
          </a:xfrm>
        </p:spPr>
        <p:txBody>
          <a:bodyPr>
            <a:normAutofit/>
          </a:bodyPr>
          <a:lstStyle/>
          <a:p>
            <a:pPr marL="0" indent="0">
              <a:buNone/>
            </a:pPr>
            <a:r>
              <a:rPr lang="en-GB" sz="2800" b="1" dirty="0" smtClean="0">
                <a:solidFill>
                  <a:schemeClr val="tx1"/>
                </a:solidFill>
              </a:rPr>
              <a:t>Spirit and anointing in Luke</a:t>
            </a:r>
          </a:p>
          <a:p>
            <a:pPr marL="0" indent="0">
              <a:buNone/>
            </a:pPr>
            <a:r>
              <a:rPr lang="en-GB" sz="2800" dirty="0" smtClean="0">
                <a:solidFill>
                  <a:schemeClr val="tx1"/>
                </a:solidFill>
              </a:rPr>
              <a:t>The Spirit of the Lord is upon me,</a:t>
            </a:r>
            <a:br>
              <a:rPr lang="en-GB" sz="2800" dirty="0" smtClean="0">
                <a:solidFill>
                  <a:schemeClr val="tx1"/>
                </a:solidFill>
              </a:rPr>
            </a:br>
            <a:r>
              <a:rPr lang="en-GB" sz="2800" dirty="0" smtClean="0">
                <a:solidFill>
                  <a:schemeClr val="tx1"/>
                </a:solidFill>
              </a:rPr>
              <a:t>    because he has anointed me</a:t>
            </a:r>
            <a:br>
              <a:rPr lang="en-GB" sz="2800" dirty="0" smtClean="0">
                <a:solidFill>
                  <a:schemeClr val="tx1"/>
                </a:solidFill>
              </a:rPr>
            </a:br>
            <a:r>
              <a:rPr lang="en-GB" sz="2800" dirty="0" smtClean="0">
                <a:solidFill>
                  <a:schemeClr val="tx1"/>
                </a:solidFill>
              </a:rPr>
              <a:t>        to bring good news to the poor.</a:t>
            </a:r>
            <a:br>
              <a:rPr lang="en-GB" sz="2800" dirty="0" smtClean="0">
                <a:solidFill>
                  <a:schemeClr val="tx1"/>
                </a:solidFill>
              </a:rPr>
            </a:br>
            <a:r>
              <a:rPr lang="en-GB" sz="2800" dirty="0" smtClean="0">
                <a:solidFill>
                  <a:schemeClr val="tx1"/>
                </a:solidFill>
              </a:rPr>
              <a:t>He has sent me to proclaim release to the captives</a:t>
            </a:r>
            <a:br>
              <a:rPr lang="en-GB" sz="2800" dirty="0" smtClean="0">
                <a:solidFill>
                  <a:schemeClr val="tx1"/>
                </a:solidFill>
              </a:rPr>
            </a:br>
            <a:r>
              <a:rPr lang="en-GB" sz="2800" dirty="0" smtClean="0">
                <a:solidFill>
                  <a:schemeClr val="tx1"/>
                </a:solidFill>
              </a:rPr>
              <a:t>    and recovery of sight to the blind,</a:t>
            </a:r>
            <a:br>
              <a:rPr lang="en-GB" sz="2800" dirty="0" smtClean="0">
                <a:solidFill>
                  <a:schemeClr val="tx1"/>
                </a:solidFill>
              </a:rPr>
            </a:br>
            <a:r>
              <a:rPr lang="en-GB" sz="2800" dirty="0" smtClean="0">
                <a:solidFill>
                  <a:schemeClr val="tx1"/>
                </a:solidFill>
              </a:rPr>
              <a:t>        to let the oppressed go free,</a:t>
            </a:r>
            <a:br>
              <a:rPr lang="en-GB" sz="2800" dirty="0" smtClean="0">
                <a:solidFill>
                  <a:schemeClr val="tx1"/>
                </a:solidFill>
              </a:rPr>
            </a:br>
            <a:r>
              <a:rPr lang="en-GB" sz="2800" baseline="30000" dirty="0" smtClean="0">
                <a:solidFill>
                  <a:schemeClr val="tx1"/>
                </a:solidFill>
              </a:rPr>
              <a:t> </a:t>
            </a:r>
            <a:r>
              <a:rPr lang="en-GB" sz="2800" dirty="0" smtClean="0">
                <a:solidFill>
                  <a:schemeClr val="tx1"/>
                </a:solidFill>
              </a:rPr>
              <a:t>to proclaim the year of the Lord’s favour.”</a:t>
            </a:r>
          </a:p>
          <a:p>
            <a:pPr marL="0" indent="0">
              <a:buNone/>
            </a:pPr>
            <a:r>
              <a:rPr lang="en-GB" sz="2800" dirty="0" smtClean="0">
                <a:solidFill>
                  <a:schemeClr val="tx1"/>
                </a:solidFill>
              </a:rPr>
              <a:t>…Then he began to say to them, “Today this scripture has been fulfilled in your hearing.” (4:18…21)</a:t>
            </a:r>
            <a:endParaRPr lang="en-GB" sz="2800" dirty="0">
              <a:solidFill>
                <a:schemeClr val="tx1"/>
              </a:solidFill>
            </a:endParaRPr>
          </a:p>
        </p:txBody>
      </p:sp>
    </p:spTree>
    <p:extLst>
      <p:ext uri="{BB962C8B-B14F-4D97-AF65-F5344CB8AC3E}">
        <p14:creationId xmlns:p14="http://schemas.microsoft.com/office/powerpoint/2010/main" val="41409241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299</TotalTime>
  <Words>1271</Words>
  <Application>Microsoft Office PowerPoint</Application>
  <PresentationFormat>On-screen Show (4:3)</PresentationFormat>
  <Paragraphs>97</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Century Gothic</vt:lpstr>
      <vt:lpstr>Courier New</vt:lpstr>
      <vt:lpstr>Executive</vt:lpstr>
      <vt:lpstr>Where the Spirit Leads… A Scriptural Exploration</vt:lpstr>
      <vt:lpstr>Galatians 5:17-18</vt:lpstr>
      <vt:lpstr>Structure</vt:lpstr>
      <vt:lpstr>Terminology</vt:lpstr>
      <vt:lpstr>Setting Apart</vt:lpstr>
      <vt:lpstr>Setting Apart</vt:lpstr>
      <vt:lpstr>Setting Apart</vt:lpstr>
      <vt:lpstr>Setting Apart</vt:lpstr>
      <vt:lpstr>Setting Apart</vt:lpstr>
      <vt:lpstr>Setting Apart</vt:lpstr>
      <vt:lpstr>Empowerment</vt:lpstr>
      <vt:lpstr>Empowerment</vt:lpstr>
      <vt:lpstr>Empowerment</vt:lpstr>
      <vt:lpstr>Empowerment</vt:lpstr>
      <vt:lpstr>Empowerment</vt:lpstr>
      <vt:lpstr>Empowerment</vt:lpstr>
      <vt:lpstr>Galatians 5:17-18</vt:lpstr>
      <vt:lpstr>Galatians</vt:lpstr>
      <vt:lpstr>Galatians</vt:lpstr>
      <vt:lpstr>Galatians</vt:lpstr>
      <vt:lpstr>A Scriptural Exploration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 Marshall</dc:creator>
  <cp:lastModifiedBy>Paul Hansford</cp:lastModifiedBy>
  <cp:revision>16</cp:revision>
  <dcterms:created xsi:type="dcterms:W3CDTF">2019-06-11T08:52:11Z</dcterms:created>
  <dcterms:modified xsi:type="dcterms:W3CDTF">2019-06-17T10:32:32Z</dcterms:modified>
</cp:coreProperties>
</file>