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5" r:id="rId4"/>
    <p:sldId id="297" r:id="rId5"/>
    <p:sldId id="298" r:id="rId6"/>
    <p:sldId id="258" r:id="rId7"/>
    <p:sldId id="301" r:id="rId8"/>
    <p:sldId id="302" r:id="rId9"/>
    <p:sldId id="303" r:id="rId10"/>
    <p:sldId id="294" r:id="rId11"/>
    <p:sldId id="309" r:id="rId12"/>
    <p:sldId id="260" r:id="rId13"/>
    <p:sldId id="261" r:id="rId14"/>
    <p:sldId id="262" r:id="rId15"/>
    <p:sldId id="264" r:id="rId16"/>
    <p:sldId id="304" r:id="rId17"/>
    <p:sldId id="316" r:id="rId18"/>
    <p:sldId id="277" r:id="rId19"/>
    <p:sldId id="300" r:id="rId20"/>
    <p:sldId id="317" r:id="rId21"/>
    <p:sldId id="278" r:id="rId22"/>
    <p:sldId id="313" r:id="rId23"/>
    <p:sldId id="284" r:id="rId24"/>
    <p:sldId id="320" r:id="rId25"/>
    <p:sldId id="287" r:id="rId26"/>
    <p:sldId id="288" r:id="rId27"/>
    <p:sldId id="289" r:id="rId28"/>
    <p:sldId id="318" r:id="rId29"/>
    <p:sldId id="306" r:id="rId30"/>
    <p:sldId id="308" r:id="rId31"/>
    <p:sldId id="307" r:id="rId32"/>
    <p:sldId id="291" r:id="rId33"/>
    <p:sldId id="319" r:id="rId34"/>
    <p:sldId id="321" r:id="rId35"/>
    <p:sldId id="305" r:id="rId36"/>
    <p:sldId id="292" r:id="rId37"/>
    <p:sldId id="311" r:id="rId38"/>
    <p:sldId id="310" r:id="rId3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7" autoAdjust="0"/>
  </p:normalViewPr>
  <p:slideViewPr>
    <p:cSldViewPr>
      <p:cViewPr varScale="1">
        <p:scale>
          <a:sx n="55" d="100"/>
          <a:sy n="55" d="100"/>
        </p:scale>
        <p:origin x="7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DA3D-45A1-41AB-BBBE-E5F1069F3DF6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F1D67-473A-4D15-A8CF-4B0C37EF0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7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F1D67-473A-4D15-A8CF-4B0C37EF0E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6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5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917684-4B33-45A6-B888-AA98AFD083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6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9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8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2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4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1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D49E-AB6E-4451-A135-FD83E6A901CC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ED13-9DE5-4238-84BF-295319CF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7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Chaplaincy and Adolescent Mental Health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psychological symptoms cause major emotional distress, or interfere substantially with daily life and social interactions over a period of time, professional evaluation is warranted, just as it is with any serious illness</a:t>
            </a:r>
            <a:r>
              <a:rPr lang="en-GB" dirty="0" smtClean="0"/>
              <a:t>..</a:t>
            </a:r>
          </a:p>
          <a:p>
            <a:r>
              <a:rPr lang="en-GB" dirty="0" smtClean="0"/>
              <a:t>Know who you can pass on to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of caution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Unless you are a trained counsellor you are not a trained counsellor!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Make sure you know your safeguarding procedures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Never ever offer complete confidentiality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Good News!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young people are not clinically depressed</a:t>
            </a:r>
          </a:p>
          <a:p>
            <a:r>
              <a:rPr lang="en-GB" dirty="0" smtClean="0"/>
              <a:t>Most young people do not hear voices</a:t>
            </a:r>
          </a:p>
          <a:p>
            <a:r>
              <a:rPr lang="en-GB" dirty="0" smtClean="0"/>
              <a:t>Most young people are not suicidal</a:t>
            </a:r>
          </a:p>
          <a:p>
            <a:r>
              <a:rPr lang="en-GB" dirty="0" smtClean="0"/>
              <a:t>Most young people do not have a diagnosable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22155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Most young people are just adolescents trying to negotiate their way through a changing body with raging hormones, a developing brain within an ever changing world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9" y="2420888"/>
            <a:ext cx="49925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 young (and old!) people need to look after their mental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help young people to understand and deal with the developmental processes they are going through</a:t>
            </a:r>
          </a:p>
        </p:txBody>
      </p:sp>
    </p:spTree>
    <p:extLst>
      <p:ext uri="{BB962C8B-B14F-4D97-AF65-F5344CB8AC3E}">
        <p14:creationId xmlns:p14="http://schemas.microsoft.com/office/powerpoint/2010/main" val="861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what is our role as Chaplains?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need to teach and example good mental health habits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0" y="1670072"/>
            <a:ext cx="3510896" cy="5071295"/>
          </a:xfrm>
        </p:spPr>
      </p:pic>
    </p:spTree>
    <p:extLst>
      <p:ext uri="{BB962C8B-B14F-4D97-AF65-F5344CB8AC3E}">
        <p14:creationId xmlns:p14="http://schemas.microsoft.com/office/powerpoint/2010/main" val="8196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CARE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175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Adolescent mental health is greatly affected 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Lack of a sense of belonging or connectedness – leads to low self worth/self esteem</a:t>
            </a:r>
          </a:p>
          <a:p>
            <a:r>
              <a:rPr lang="en-GB" dirty="0" smtClean="0"/>
              <a:t>Feelings of shame and guilt – borne out of confusion/misunderstanding/actions</a:t>
            </a:r>
          </a:p>
          <a:p>
            <a:r>
              <a:rPr lang="en-GB" dirty="0" smtClean="0"/>
              <a:t>Anger – can lead to inappropriate actions</a:t>
            </a:r>
          </a:p>
          <a:p>
            <a:r>
              <a:rPr lang="en-GB" dirty="0" smtClean="0"/>
              <a:t>Sadness – often diagnosed by staff/parents as depression- some depression is good depression</a:t>
            </a:r>
          </a:p>
        </p:txBody>
      </p:sp>
    </p:spTree>
    <p:extLst>
      <p:ext uri="{BB962C8B-B14F-4D97-AF65-F5344CB8AC3E}">
        <p14:creationId xmlns:p14="http://schemas.microsoft.com/office/powerpoint/2010/main" val="19472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dirty="0"/>
              <a:t>RD </a:t>
            </a:r>
            <a:r>
              <a:rPr lang="en-US" dirty="0" smtClean="0"/>
              <a:t>Laing: </a:t>
            </a:r>
            <a:r>
              <a:rPr lang="en-US" dirty="0"/>
              <a:t>“Insanity is a perfectly rational adjustment to an insane world.” </a:t>
            </a:r>
            <a:endParaRPr lang="en-US" dirty="0" smtClean="0"/>
          </a:p>
          <a:p>
            <a:r>
              <a:rPr lang="en-US" dirty="0" smtClean="0"/>
              <a:t>How do we help our young people to make sense of their world?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82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help us understand the link between spirituality, faith and mental health </a:t>
            </a:r>
          </a:p>
          <a:p>
            <a:r>
              <a:rPr lang="en-GB" dirty="0" smtClean="0"/>
              <a:t>To consider ways of encouraging and developing positive attitudes to mental health</a:t>
            </a:r>
          </a:p>
          <a:p>
            <a:r>
              <a:rPr lang="en-GB" dirty="0" smtClean="0"/>
              <a:t>To discuss mental health issues that face us and ways in which we, as chaplains, can help support, connect with and love those who are suffering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Chaplain as “guardian of spiritual treasures”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 Martin of Tours – as a young Roman soldier in Amiens in 339 he cut his cloak in half to give to a beggar.</a:t>
            </a:r>
          </a:p>
          <a:p>
            <a:r>
              <a:rPr lang="en-GB" dirty="0"/>
              <a:t>The cloak was known in Latin as a ‘cappella’. It was worn for the swearing of oaths and was carried into battle. It was a representation of the spiritual dignity of each person. Cloaks were kept in a tent or building that became known itself as a ‘cappella’ or chapel. Looking after this place was a ‘</a:t>
            </a:r>
            <a:r>
              <a:rPr lang="en-GB" dirty="0" err="1"/>
              <a:t>cappellano</a:t>
            </a:r>
            <a:r>
              <a:rPr lang="en-GB" dirty="0"/>
              <a:t>’ or chaplain. The ‘</a:t>
            </a:r>
            <a:r>
              <a:rPr lang="en-GB" dirty="0" err="1"/>
              <a:t>cappellano</a:t>
            </a:r>
            <a:r>
              <a:rPr lang="en-GB" dirty="0"/>
              <a:t>’ controlled access to the chapel, said prayers for the community there and organised spiritually significant events there. </a:t>
            </a:r>
          </a:p>
        </p:txBody>
      </p:sp>
    </p:spTree>
    <p:extLst>
      <p:ext uri="{BB962C8B-B14F-4D97-AF65-F5344CB8AC3E}">
        <p14:creationId xmlns:p14="http://schemas.microsoft.com/office/powerpoint/2010/main" val="16552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What  “spiritual treasures” do we guard that will help teach and resource our children to “have life and have it abundantly” 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Realism – life is tough – Gospel does not promise happiness but ‘Abundant life’</a:t>
            </a:r>
          </a:p>
          <a:p>
            <a:r>
              <a:rPr lang="en-GB" dirty="0" smtClean="0"/>
              <a:t>Teach about feelings/about what it is to be human/how their brains/bodies work</a:t>
            </a:r>
          </a:p>
          <a:p>
            <a:r>
              <a:rPr lang="en-GB" dirty="0" smtClean="0"/>
              <a:t>Teach the Bible – source of comfort, wisdom, reassurance</a:t>
            </a:r>
          </a:p>
          <a:p>
            <a:r>
              <a:rPr lang="en-GB" dirty="0" smtClean="0"/>
              <a:t>Provide space/ways of being/opportunities for prayer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448806" cy="3452817"/>
          </a:xfrm>
        </p:spPr>
      </p:pic>
    </p:spTree>
    <p:extLst>
      <p:ext uri="{BB962C8B-B14F-4D97-AF65-F5344CB8AC3E}">
        <p14:creationId xmlns:p14="http://schemas.microsoft.com/office/powerpoint/2010/main" val="17303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36496" cy="646673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0" y="1484784"/>
            <a:ext cx="8102263" cy="42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Many of our young people feel alone/feel that they don’t belong/disconnected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happens when we disconnect?</a:t>
            </a:r>
          </a:p>
          <a:p>
            <a:r>
              <a:rPr lang="en-GB" dirty="0" smtClean="0"/>
              <a:t>Professor Peter Cohen ‘If we can’t connect to each other we will connect with anything we find’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42" y="1818136"/>
            <a:ext cx="2892842" cy="4347168"/>
          </a:xfrm>
        </p:spPr>
      </p:pic>
    </p:spTree>
    <p:extLst>
      <p:ext uri="{BB962C8B-B14F-4D97-AF65-F5344CB8AC3E}">
        <p14:creationId xmlns:p14="http://schemas.microsoft.com/office/powerpoint/2010/main" val="8660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1000"/>
            <a:ext cx="8134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Genesis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And they heard the sound of the </a:t>
            </a:r>
            <a:r>
              <a:rPr lang="en-GB" cap="small" dirty="0"/>
              <a:t>Lord</a:t>
            </a:r>
            <a:r>
              <a:rPr lang="en-GB" dirty="0"/>
              <a:t> God walking in the garden in the cool of the day, and Adam and his wife hid themselves from the presence of the </a:t>
            </a:r>
            <a:r>
              <a:rPr lang="en-GB" cap="small" dirty="0"/>
              <a:t>Lord</a:t>
            </a:r>
            <a:r>
              <a:rPr lang="en-GB" dirty="0"/>
              <a:t> God among the trees of the garden.</a:t>
            </a:r>
          </a:p>
          <a:p>
            <a:pPr marL="0" indent="0">
              <a:buNone/>
            </a:pPr>
            <a:r>
              <a:rPr lang="en-GB" baseline="30000" dirty="0"/>
              <a:t> </a:t>
            </a:r>
            <a:r>
              <a:rPr lang="en-GB" dirty="0"/>
              <a:t>Then the </a:t>
            </a:r>
            <a:r>
              <a:rPr lang="en-GB" cap="small" dirty="0"/>
              <a:t>Lord</a:t>
            </a:r>
            <a:r>
              <a:rPr lang="en-GB" dirty="0"/>
              <a:t> God called to Adam and said to him, “Where </a:t>
            </a:r>
            <a:r>
              <a:rPr lang="en-GB" i="1" dirty="0"/>
              <a:t>are</a:t>
            </a:r>
            <a:r>
              <a:rPr lang="en-GB" dirty="0"/>
              <a:t> you?”</a:t>
            </a:r>
          </a:p>
          <a:p>
            <a:pPr marL="0" indent="0">
              <a:buNone/>
            </a:pPr>
            <a:r>
              <a:rPr lang="en-GB" baseline="30000" dirty="0"/>
              <a:t> </a:t>
            </a:r>
            <a:r>
              <a:rPr lang="en-GB" dirty="0"/>
              <a:t>So he said, “I heard Your voice in the garden, and I was afraid because I was naked; and I hid myself.”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to ask that question of ourselves before we can help others</a:t>
            </a:r>
          </a:p>
          <a:p>
            <a:r>
              <a:rPr lang="en-GB" dirty="0" smtClean="0"/>
              <a:t>Help young people identify where they are, where they belong, where they would like to belong</a:t>
            </a:r>
          </a:p>
          <a:p>
            <a:r>
              <a:rPr lang="en-GB" dirty="0" smtClean="0"/>
              <a:t>Need to recognise when a young person is ‘no longer there’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‘I was afraid because I realised I was naked and I hid’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r>
              <a:rPr lang="en-GB" dirty="0" smtClean="0"/>
              <a:t>Shame</a:t>
            </a:r>
          </a:p>
          <a:p>
            <a:r>
              <a:rPr lang="en-GB" dirty="0" smtClean="0"/>
              <a:t>Guilt</a:t>
            </a:r>
          </a:p>
          <a:p>
            <a:r>
              <a:rPr lang="en-GB" dirty="0" smtClean="0"/>
              <a:t>Nakedness</a:t>
            </a:r>
          </a:p>
          <a:p>
            <a:r>
              <a:rPr lang="en-GB" dirty="0" smtClean="0"/>
              <a:t>Bring into the light</a:t>
            </a:r>
          </a:p>
          <a:p>
            <a:r>
              <a:rPr lang="en-GB" dirty="0" smtClean="0"/>
              <a:t>Connect again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2735262" cy="4838700"/>
          </a:xfrm>
        </p:spPr>
      </p:pic>
    </p:spTree>
    <p:extLst>
      <p:ext uri="{BB962C8B-B14F-4D97-AF65-F5344CB8AC3E}">
        <p14:creationId xmlns:p14="http://schemas.microsoft.com/office/powerpoint/2010/main" val="25952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Vow of stability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Anchor our young people</a:t>
            </a:r>
          </a:p>
          <a:p>
            <a:r>
              <a:rPr lang="en-GB" dirty="0" smtClean="0"/>
              <a:t>Stabilise them</a:t>
            </a:r>
          </a:p>
          <a:p>
            <a:r>
              <a:rPr lang="en-GB" dirty="0" smtClean="0"/>
              <a:t>Locate where they 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Vow of obedience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Obedience – pay attention to, give ear to, listen to</a:t>
            </a:r>
          </a:p>
          <a:p>
            <a:r>
              <a:rPr lang="en-US" dirty="0"/>
              <a:t>"You cannot truly listen to anyone and do anything else at the same time." --M. Scott Peck</a:t>
            </a:r>
          </a:p>
          <a:p>
            <a:r>
              <a:rPr lang="en-US" dirty="0"/>
              <a:t>"We have two ears and one tongue so that we would listen more and talk less." --Diogenes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one thing do you want to go away with?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could ask only one question 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82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much time do we give to listening?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Do you worry about having the right answer/making the correct diagnosis/filling in the paperwork with enough detail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With mental health issues do we </a:t>
            </a:r>
            <a:r>
              <a:rPr lang="en-GB" smtClean="0"/>
              <a:t>hear certain words </a:t>
            </a:r>
            <a:r>
              <a:rPr lang="en-GB" dirty="0" smtClean="0"/>
              <a:t>and stop listening and think about passing it on to the appropriate agency?</a:t>
            </a:r>
          </a:p>
          <a:p>
            <a:endParaRPr lang="en-GB" dirty="0"/>
          </a:p>
          <a:p>
            <a:r>
              <a:rPr lang="en-GB" dirty="0" smtClean="0"/>
              <a:t>Do we listen to ourselves – how is this issue making us feel/act – why might that be?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45" y="438226"/>
            <a:ext cx="3998787" cy="57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Conversion of manners</a:t>
            </a:r>
            <a:br>
              <a:rPr lang="en-GB" dirty="0" smtClean="0"/>
            </a:br>
            <a:r>
              <a:rPr lang="en-GB" dirty="0" smtClean="0"/>
              <a:t>Conversion of life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Ability to adapt to change</a:t>
            </a:r>
          </a:p>
          <a:p>
            <a:r>
              <a:rPr lang="en-GB" dirty="0" smtClean="0"/>
              <a:t>Ability to refresh/persevere not become complacent</a:t>
            </a:r>
          </a:p>
          <a:p>
            <a:r>
              <a:rPr lang="en-GB" dirty="0" smtClean="0"/>
              <a:t>Resilience</a:t>
            </a:r>
          </a:p>
          <a:p>
            <a:r>
              <a:rPr lang="en-GB" dirty="0" err="1" smtClean="0"/>
              <a:t>Bouncebackability</a:t>
            </a:r>
            <a:endParaRPr lang="en-GB" dirty="0" smtClean="0"/>
          </a:p>
          <a:p>
            <a:r>
              <a:rPr lang="en-GB" dirty="0" smtClean="0"/>
              <a:t>Ability to adjust to changing relationships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038600" cy="2088232"/>
          </a:xfrm>
        </p:spPr>
      </p:pic>
    </p:spTree>
    <p:extLst>
      <p:ext uri="{BB962C8B-B14F-4D97-AF65-F5344CB8AC3E}">
        <p14:creationId xmlns:p14="http://schemas.microsoft.com/office/powerpoint/2010/main" val="23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Recommended books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26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4505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Gospel we </a:t>
            </a:r>
            <a:r>
              <a:rPr lang="en-GB" smtClean="0"/>
              <a:t>are called to live?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Forgiveness</a:t>
            </a:r>
          </a:p>
          <a:p>
            <a:r>
              <a:rPr lang="en-GB" dirty="0" smtClean="0"/>
              <a:t>Redemption</a:t>
            </a:r>
          </a:p>
          <a:p>
            <a:r>
              <a:rPr lang="en-GB" dirty="0" smtClean="0"/>
              <a:t>Second chances</a:t>
            </a:r>
          </a:p>
          <a:p>
            <a:r>
              <a:rPr lang="en-GB" dirty="0" smtClean="0"/>
              <a:t>Unconditional love</a:t>
            </a:r>
          </a:p>
          <a:p>
            <a:r>
              <a:rPr lang="en-GB" dirty="0" smtClean="0"/>
              <a:t>Not in our </a:t>
            </a:r>
            <a:r>
              <a:rPr lang="en-GB" smtClean="0"/>
              <a:t>own strength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265738" cy="6583362"/>
          </a:xfrm>
        </p:spPr>
      </p:pic>
    </p:spTree>
    <p:extLst>
      <p:ext uri="{BB962C8B-B14F-4D97-AF65-F5344CB8AC3E}">
        <p14:creationId xmlns:p14="http://schemas.microsoft.com/office/powerpoint/2010/main" val="15496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1" y="1600200"/>
            <a:ext cx="280609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published </a:t>
            </a:r>
            <a:r>
              <a:rPr lang="en-US" dirty="0"/>
              <a:t>in 1947</a:t>
            </a:r>
            <a:r>
              <a:rPr lang="en-US" dirty="0" smtClean="0"/>
              <a:t>, </a:t>
            </a:r>
            <a:r>
              <a:rPr lang="en-US" dirty="0"/>
              <a:t>yet the themes of innocence, identity, loss of connection and angst mean that Holden could be speaking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6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those emotions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627370"/>
            <a:ext cx="4251357" cy="2601830"/>
          </a:xfrm>
        </p:spPr>
      </p:pic>
    </p:spTree>
    <p:extLst>
      <p:ext uri="{BB962C8B-B14F-4D97-AF65-F5344CB8AC3E}">
        <p14:creationId xmlns:p14="http://schemas.microsoft.com/office/powerpoint/2010/main" val="2296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your hand up if…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You have feelings of anxiousness about things</a:t>
            </a:r>
          </a:p>
          <a:p>
            <a:r>
              <a:rPr lang="en-GB" dirty="0" smtClean="0"/>
              <a:t>You have ever felt that other people are better than you </a:t>
            </a:r>
          </a:p>
          <a:p>
            <a:r>
              <a:rPr lang="en-GB" dirty="0" smtClean="0"/>
              <a:t>You have worried about how much you need to achieve today</a:t>
            </a:r>
          </a:p>
          <a:p>
            <a:r>
              <a:rPr lang="en-GB" dirty="0" smtClean="0"/>
              <a:t>You have ever gone home and said “I need a drink”</a:t>
            </a:r>
          </a:p>
          <a:p>
            <a:r>
              <a:rPr lang="en-GB" dirty="0" smtClean="0"/>
              <a:t>You have felt devalued, rejected, discriminated against because of gender, race, religion, political 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2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health/mental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well are you feeling?</a:t>
            </a:r>
          </a:p>
          <a:p>
            <a:r>
              <a:rPr lang="en-GB" dirty="0" smtClean="0"/>
              <a:t>How well can you cope with day to day life?</a:t>
            </a:r>
          </a:p>
          <a:p>
            <a:r>
              <a:rPr lang="en-GB" dirty="0" smtClean="0"/>
              <a:t>Are your coping mechanisms helpful or unhelpful in the long term?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204864"/>
            <a:ext cx="3171310" cy="2629867"/>
          </a:xfrm>
        </p:spPr>
      </p:pic>
    </p:spTree>
    <p:extLst>
      <p:ext uri="{BB962C8B-B14F-4D97-AF65-F5344CB8AC3E}">
        <p14:creationId xmlns:p14="http://schemas.microsoft.com/office/powerpoint/2010/main" val="12552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</a:t>
            </a:r>
            <a:r>
              <a:rPr lang="en-GB" i="1" dirty="0" smtClean="0"/>
              <a:t>My form teacher told me to come and speak to the Chaplain”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8965"/>
            <a:ext cx="4104456" cy="3694010"/>
          </a:xfrm>
        </p:spPr>
      </p:pic>
    </p:spTree>
    <p:extLst>
      <p:ext uri="{BB962C8B-B14F-4D97-AF65-F5344CB8AC3E}">
        <p14:creationId xmlns:p14="http://schemas.microsoft.com/office/powerpoint/2010/main" val="845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Scary statistics...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4381"/>
            <a:ext cx="8229600" cy="3657600"/>
          </a:xfrm>
        </p:spPr>
      </p:pic>
    </p:spTree>
    <p:extLst>
      <p:ext uri="{BB962C8B-B14F-4D97-AF65-F5344CB8AC3E}">
        <p14:creationId xmlns:p14="http://schemas.microsoft.com/office/powerpoint/2010/main" val="3130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20%</a:t>
            </a:r>
            <a:r>
              <a:rPr lang="en-US" dirty="0"/>
              <a:t> of adolescents may experience a mental health problem in any given year.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="1" dirty="0"/>
              <a:t>50%</a:t>
            </a:r>
            <a:r>
              <a:rPr lang="en-US" dirty="0"/>
              <a:t> of mental health problems are established by age 14 and </a:t>
            </a:r>
            <a:r>
              <a:rPr lang="en-US" b="1" dirty="0"/>
              <a:t>75%</a:t>
            </a:r>
            <a:r>
              <a:rPr lang="en-US" dirty="0"/>
              <a:t> by age 24.</a:t>
            </a:r>
            <a:r>
              <a:rPr lang="en-US" baseline="30000" dirty="0"/>
              <a:t>2</a:t>
            </a:r>
            <a:r>
              <a:rPr lang="en-US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aseline="30000" dirty="0"/>
              <a:t>1</a:t>
            </a:r>
            <a:r>
              <a:rPr lang="en-US" dirty="0"/>
              <a:t>WHO (2003). Caring for children and adolescents with mental disorders: Setting WHO directions. [online] Geneva: World Health Organization. Available at: </a:t>
            </a:r>
            <a:endParaRPr lang="en-US" dirty="0" smtClean="0"/>
          </a:p>
          <a:p>
            <a:r>
              <a:rPr lang="en-US" baseline="30000" dirty="0" smtClean="0"/>
              <a:t>2</a:t>
            </a:r>
            <a:r>
              <a:rPr lang="en-US" dirty="0" smtClean="0"/>
              <a:t>Kessler </a:t>
            </a:r>
            <a:r>
              <a:rPr lang="en-US" dirty="0"/>
              <a:t>RC, Berglund P, </a:t>
            </a:r>
            <a:r>
              <a:rPr lang="en-US" dirty="0" err="1"/>
              <a:t>Demler</a:t>
            </a:r>
            <a:r>
              <a:rPr lang="en-US" dirty="0"/>
              <a:t> O, </a:t>
            </a:r>
            <a:r>
              <a:rPr lang="en-US" dirty="0" err="1"/>
              <a:t>Jin</a:t>
            </a:r>
            <a:r>
              <a:rPr lang="en-US" dirty="0"/>
              <a:t> R, </a:t>
            </a:r>
            <a:r>
              <a:rPr lang="en-US" dirty="0" err="1"/>
              <a:t>Merikangas</a:t>
            </a:r>
            <a:r>
              <a:rPr lang="en-US" dirty="0"/>
              <a:t> KR, Walters EE. (2005). Lifetime Prevalence and Age-of-Onset Distributions of DSM-IV Disorders in the National Comorbidity Survey Replication. Archives of General Psychiatry, 62 (6) pp. 593-602. </a:t>
            </a:r>
          </a:p>
          <a:p>
            <a:r>
              <a:rPr lang="en-US" baseline="30000" dirty="0"/>
              <a:t>3</a:t>
            </a:r>
            <a:r>
              <a:rPr lang="en-US" dirty="0"/>
              <a:t>Green,H., </a:t>
            </a:r>
            <a:r>
              <a:rPr lang="en-US" dirty="0" err="1"/>
              <a:t>Mcginnity</a:t>
            </a:r>
            <a:r>
              <a:rPr lang="en-US" dirty="0"/>
              <a:t>, A., Meltzer, Ford, T., </a:t>
            </a:r>
            <a:r>
              <a:rPr lang="en-US" dirty="0" err="1"/>
              <a:t>Goodman,R</a:t>
            </a:r>
            <a:r>
              <a:rPr lang="en-US" dirty="0"/>
              <a:t>. 2005 Mental Health of Children and Young People in Great Britain: 2004. Office for National Statistics.</a:t>
            </a:r>
          </a:p>
          <a:p>
            <a:r>
              <a:rPr lang="en-US" baseline="30000" dirty="0"/>
              <a:t>4</a:t>
            </a:r>
            <a:r>
              <a:rPr lang="en-US" dirty="0"/>
              <a:t>Children’s Society (2008) The Good Childhood Inquiry: health research evidence. London: Children’s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2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1020</Words>
  <Application>Microsoft Office PowerPoint</Application>
  <PresentationFormat>On-screen Show (4:3)</PresentationFormat>
  <Paragraphs>110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Chaplaincy and Adolescent Mental Health Issues</vt:lpstr>
      <vt:lpstr>AIMS</vt:lpstr>
      <vt:lpstr>What one thing do you want to go away with?</vt:lpstr>
      <vt:lpstr>Put your hand up if…</vt:lpstr>
      <vt:lpstr>Mental health/mental wellbeing</vt:lpstr>
      <vt:lpstr>“My form teacher told me to come and speak to the Chaplain”</vt:lpstr>
      <vt:lpstr>Scary statistics...</vt:lpstr>
      <vt:lpstr>PowerPoint Presentation</vt:lpstr>
      <vt:lpstr>PowerPoint Presentation</vt:lpstr>
      <vt:lpstr>PowerPoint Presentation</vt:lpstr>
      <vt:lpstr>Words of caution</vt:lpstr>
      <vt:lpstr>The Good News!</vt:lpstr>
      <vt:lpstr>   Most young people are just adolescents trying to negotiate their way through a changing body with raging hormones, a developing brain within an ever changing world </vt:lpstr>
      <vt:lpstr>All young (and old!) people need to look after their mental health</vt:lpstr>
      <vt:lpstr>So what is our role as Chaplains?</vt:lpstr>
      <vt:lpstr>We need to teach and example good mental health habits</vt:lpstr>
      <vt:lpstr>SELF CARE</vt:lpstr>
      <vt:lpstr>Adolescent mental health is greatly affected by</vt:lpstr>
      <vt:lpstr>PowerPoint Presentation</vt:lpstr>
      <vt:lpstr>Chaplain as “guardian of spiritual treasures”</vt:lpstr>
      <vt:lpstr>What  “spiritual treasures” do we guard that will help teach and resource our children to “have life and have it abundantly” ?</vt:lpstr>
      <vt:lpstr> </vt:lpstr>
      <vt:lpstr>Many of our young people feel alone/feel that they don’t belong/disconnected</vt:lpstr>
      <vt:lpstr>PowerPoint Presentation</vt:lpstr>
      <vt:lpstr>Genesis 3</vt:lpstr>
      <vt:lpstr>Where are you?</vt:lpstr>
      <vt:lpstr>‘I was afraid because I realised I was naked and I hid’</vt:lpstr>
      <vt:lpstr>Vow of stability</vt:lpstr>
      <vt:lpstr>Vow of obedience</vt:lpstr>
      <vt:lpstr>How much time do we give to listening?</vt:lpstr>
      <vt:lpstr>PowerPoint Presentation</vt:lpstr>
      <vt:lpstr>Conversion of manners Conversion of life</vt:lpstr>
      <vt:lpstr>Recommended books</vt:lpstr>
      <vt:lpstr>PowerPoint Presentation</vt:lpstr>
      <vt:lpstr>What is the Gospel we are called to live?</vt:lpstr>
      <vt:lpstr>PowerPoint Presentation</vt:lpstr>
      <vt:lpstr>PowerPoint Presentation</vt:lpstr>
      <vt:lpstr>Identify those emotions</vt:lpstr>
    </vt:vector>
  </TitlesOfParts>
  <Company>Sherborne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Chaplaincy and Adolescent Mental Health Issues</dc:title>
  <dc:creator>Lindsay Collins</dc:creator>
  <cp:lastModifiedBy>Paul Hansford</cp:lastModifiedBy>
  <cp:revision>95</cp:revision>
  <cp:lastPrinted>2019-05-29T10:06:46Z</cp:lastPrinted>
  <dcterms:created xsi:type="dcterms:W3CDTF">2015-06-16T11:04:00Z</dcterms:created>
  <dcterms:modified xsi:type="dcterms:W3CDTF">2019-06-10T11:12:46Z</dcterms:modified>
</cp:coreProperties>
</file>